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7"/>
  </p:notesMasterIdLst>
  <p:sldIdLst>
    <p:sldId id="1838" r:id="rId5"/>
    <p:sldId id="1867" r:id="rId6"/>
    <p:sldId id="1869" r:id="rId7"/>
    <p:sldId id="1870" r:id="rId8"/>
    <p:sldId id="1871" r:id="rId9"/>
    <p:sldId id="1872" r:id="rId10"/>
    <p:sldId id="1873" r:id="rId11"/>
    <p:sldId id="1874" r:id="rId12"/>
    <p:sldId id="1875" r:id="rId13"/>
    <p:sldId id="1876" r:id="rId14"/>
    <p:sldId id="1877" r:id="rId15"/>
    <p:sldId id="1866" r:id="rId16"/>
  </p:sldIdLst>
  <p:sldSz cx="18288000" cy="10287000"/>
  <p:notesSz cx="6858000" cy="9144000"/>
  <p:embeddedFontLst>
    <p:embeddedFont>
      <p:font typeface="Cambria" panose="02040503050406030204" pitchFamily="18" charset="0"/>
      <p:regular r:id="rId18"/>
      <p:bold r:id="rId19"/>
      <p:italic r:id="rId20"/>
      <p:boldItalic r:id="rId21"/>
    </p:embeddedFont>
    <p:embeddedFont>
      <p:font typeface="Clash Grotesk" pitchFamily="2" charset="77"/>
      <p:regular r:id="rId22"/>
      <p:bold r:id="rId23"/>
    </p:embeddedFont>
    <p:embeddedFont>
      <p:font typeface="Lato" panose="020F0502020204030203"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Montserrat Light" panose="020F0302020204030204" pitchFamily="34" charset="0"/>
      <p:regular r:id="rId32"/>
      <p:italic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AE"/>
    <a:srgbClr val="E0388D"/>
    <a:srgbClr val="000000"/>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E6209-0624-4643-87C4-E249C7FC00EA}" v="27" dt="2025-06-12T13:25:30.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86377"/>
  </p:normalViewPr>
  <p:slideViewPr>
    <p:cSldViewPr snapToGrid="0">
      <p:cViewPr varScale="1">
        <p:scale>
          <a:sx n="62" d="100"/>
          <a:sy n="62" d="100"/>
        </p:scale>
        <p:origin x="1096" y="192"/>
      </p:cViewPr>
      <p:guideLst/>
    </p:cSldViewPr>
  </p:slideViewPr>
  <p:outlineViewPr>
    <p:cViewPr>
      <p:scale>
        <a:sx n="33" d="100"/>
        <a:sy n="33" d="100"/>
      </p:scale>
      <p:origin x="0" y="0"/>
    </p:cViewPr>
  </p:outlineViewPr>
  <p:notesTextViewPr>
    <p:cViewPr>
      <p:scale>
        <a:sx n="90" d="100"/>
        <a:sy n="9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D0EC6E-D4AB-F44E-B04A-C4B8AE427D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4CF2A-F133-1140-91AE-E87238BADB7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DC7F2-3B9D-D34E-BF69-8304BAAEA01E}" type="datetimeFigureOut">
              <a:rPr lang="en-US" smtClean="0"/>
              <a:t>6/13/25</a:t>
            </a:fld>
            <a:endParaRPr lang="en-US"/>
          </a:p>
        </p:txBody>
      </p:sp>
      <p:sp>
        <p:nvSpPr>
          <p:cNvPr id="4" name="Slide Image Placeholder 3">
            <a:extLst>
              <a:ext uri="{FF2B5EF4-FFF2-40B4-BE49-F238E27FC236}">
                <a16:creationId xmlns:a16="http://schemas.microsoft.com/office/drawing/2014/main" id="{3E608A1D-9709-624B-91CF-5317F5C89FC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525C3F2A-D059-7D4F-BFB7-0078E1A497E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5993B6-FCFE-7342-9593-B0DD6037F5C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4D2645BC-E53A-5541-9153-B91A91F21BA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11192-5406-404E-ACB1-038D219861D3}" type="slidenum">
              <a:rPr lang="en-US" smtClean="0"/>
              <a:t>‹N›</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6011192-5406-404E-ACB1-038D219861D3}" type="slidenum">
              <a:rPr lang="en-US" smtClean="0"/>
              <a:t>1</a:t>
            </a:fld>
            <a:endParaRPr lang="en-US"/>
          </a:p>
        </p:txBody>
      </p:sp>
    </p:spTree>
    <p:extLst>
      <p:ext uri="{BB962C8B-B14F-4D97-AF65-F5344CB8AC3E}">
        <p14:creationId xmlns:p14="http://schemas.microsoft.com/office/powerpoint/2010/main" val="280591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6011192-5406-404E-ACB1-038D219861D3}" type="slidenum">
              <a:rPr lang="en-US" smtClean="0"/>
              <a:t>12</a:t>
            </a:fld>
            <a:endParaRPr lang="en-US"/>
          </a:p>
        </p:txBody>
      </p:sp>
    </p:spTree>
    <p:extLst>
      <p:ext uri="{BB962C8B-B14F-4D97-AF65-F5344CB8AC3E}">
        <p14:creationId xmlns:p14="http://schemas.microsoft.com/office/powerpoint/2010/main" val="422028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“Threat Modeling with OWASP: A Journey from Testing to Emerging Tech”</a:t>
            </a:r>
          </a:p>
          <a:p>
            <a:r>
              <a:rPr lang="en-US" dirty="0"/>
              <a:t>“My journey with OWASP goes back almost two decades and it began thanks to Mark Curphey, who was my boss at </a:t>
            </a:r>
            <a:r>
              <a:rPr lang="en-US" dirty="0" err="1"/>
              <a:t>Foundstone</a:t>
            </a:r>
            <a:r>
              <a:rPr lang="en-US" dirty="0"/>
              <a:t> and also the founder of OWASP. Mark encouraged me to contribute to the OWASP Testing Guide, which at the time was led by Matteo Meucci, and to the Secure Coding Guide under Eoin Keary.</a:t>
            </a:r>
          </a:p>
          <a:p>
            <a:r>
              <a:rPr lang="en-US" dirty="0"/>
              <a:t>That early experience gave me a deep appreciation for community-driven security. I became an OWASP Chapter Lead in 2007, and later, during my time in London from 2011 to 2015, I led the OWASP CISO Guide project and co-authored the Risk-Centric Threat Modeling methodology. That work became foundational to modern OWASP threat modeling, and many of the diagrams from that era are still used today.</a:t>
            </a:r>
          </a:p>
          <a:p>
            <a:r>
              <a:rPr lang="en-US" dirty="0"/>
              <a:t>Collaborating with Tony </a:t>
            </a:r>
            <a:r>
              <a:rPr lang="en-US" dirty="0" err="1"/>
              <a:t>UcedaVélez</a:t>
            </a:r>
            <a:r>
              <a:rPr lang="en-US" dirty="0"/>
              <a:t>, we published the PASTA methodology in 2015, bridging architectural decomposition with attack simulation and business impact analysis.</a:t>
            </a:r>
          </a:p>
          <a:p>
            <a:r>
              <a:rPr lang="en-US" dirty="0"/>
              <a:t>When I returned to the U.S. in 2016, I became Head of Security for Emerging Technologies at Citi, working closely with blockchain startups and piloting enterprise use cases. That evolved into a broader leadership role at JPMorgan Chase, where I served as Executive Director and represented the firm at CISO roundtables, industry panels—even television interviews—discussing blockchain security.</a:t>
            </a:r>
          </a:p>
          <a:p>
            <a:r>
              <a:rPr lang="en-US" dirty="0"/>
              <a:t>That work culminated in a five-year journey that led to my recent book, </a:t>
            </a:r>
            <a:r>
              <a:rPr lang="en-US" i="1" dirty="0"/>
              <a:t>Blockchain Application Security</a:t>
            </a:r>
            <a:r>
              <a:rPr lang="en-US" dirty="0"/>
              <a:t>, focused on designing attack-resilient decentralized applications. While my direct OWASP contributions have slowed, I’ve continued to collaborate with industry leaders, CISOs, and CTOs, carrying the OWASP ethos of secure design into real-world emerging technologies.”</a:t>
            </a:r>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3</a:t>
            </a:fld>
            <a:endParaRPr lang="en-US"/>
          </a:p>
        </p:txBody>
      </p:sp>
    </p:spTree>
    <p:extLst>
      <p:ext uri="{BB962C8B-B14F-4D97-AF65-F5344CB8AC3E}">
        <p14:creationId xmlns:p14="http://schemas.microsoft.com/office/powerpoint/2010/main" val="396760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threat modeling, the architectural context must accurately reflect the deployed system and its core components within the target environment. For example, in a microservices-based architecture, this includes the implementation of baseline security controls through Infrastructure as Code (</a:t>
            </a:r>
            <a:r>
              <a:rPr lang="en-US" dirty="0" err="1"/>
              <a:t>IaC</a:t>
            </a:r>
            <a:r>
              <a:rPr lang="en-US" dirty="0"/>
              <a:t>), such as Web Application Firewalls (WAFs) and API Gateways. Risk analysis in this scenario often centers around secure container image configurations, API authentication using standards like OAuth 2.0, and enforcing authentication and authorization at the API Gateway, with the WAF providing logging and filtering of potential attacks.</a:t>
            </a:r>
          </a:p>
          <a:p>
            <a:br>
              <a:rPr lang="en-US" dirty="0"/>
            </a:br>
            <a:endParaRPr lang="en-US" dirty="0"/>
          </a:p>
          <a:p>
            <a:r>
              <a:rPr lang="en-US" dirty="0"/>
              <a:t>Microservices, typically exposed via APIs, are deployed in software containers within segmented and protected network tiers. In contrast, emerging technologies such as Web 3.0 and decentralized applications (</a:t>
            </a:r>
            <a:r>
              <a:rPr lang="en-US" dirty="0" err="1"/>
              <a:t>DApps</a:t>
            </a:r>
            <a:r>
              <a:rPr lang="en-US" dirty="0"/>
              <a:t>) introduce new architectural paradigms and security considerations—particularly around transactional integrity and value exchange. For example, a financial transaction may originate from a web client, be cryptographically signed on the frontend, and then broadcast to the blockchain for verification and execution. These transactions often support functions such as lending or payments in cryptocurrency. In such cases, security depends heavily on robust key management for signing operations, the integrity of transaction verification, and the secure execution of smart contracts to ensure that events are accurately recorded and validated on-chain. Threats typically target digital wallets, smart contracts, and the supporting mechanisms for identity verification and automated transaction flows.</a:t>
            </a:r>
          </a:p>
          <a:p>
            <a:br>
              <a:rPr lang="en-US" dirty="0"/>
            </a:br>
            <a:endParaRPr lang="en-US" dirty="0"/>
          </a:p>
          <a:p>
            <a:r>
              <a:rPr lang="en-US" dirty="0"/>
              <a:t>For AI and LLM-based applications, the architectural stack includes user-facing applications, orchestration plugins or agents, and underlying trained models deployed on specialized infrastructure. A common use case is a chatbot responding to user queries. Security risks in this architecture span several layers: application-layer threats such as prompt injection, model-layer risks including training data poisoning and evasion attacks, and infrastructure-level exposures that impact the model’s availability, confidentiality, or integrity. These risks highlight the need for dynamic threat modeling approaches that adapt to the evolving nature of LLM deployments and their increasingly composable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5</a:t>
            </a:fld>
            <a:endParaRPr lang="en-US"/>
          </a:p>
        </p:txBody>
      </p:sp>
    </p:spTree>
    <p:extLst>
      <p:ext uri="{BB962C8B-B14F-4D97-AF65-F5344CB8AC3E}">
        <p14:creationId xmlns:p14="http://schemas.microsoft.com/office/powerpoint/2010/main" val="42844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6</a:t>
            </a:fld>
            <a:endParaRPr lang="en-US"/>
          </a:p>
        </p:txBody>
      </p:sp>
    </p:spTree>
    <p:extLst>
      <p:ext uri="{BB962C8B-B14F-4D97-AF65-F5344CB8AC3E}">
        <p14:creationId xmlns:p14="http://schemas.microsoft.com/office/powerpoint/2010/main" val="233588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a Decentralized Finance (DeFi) </a:t>
            </a:r>
            <a:r>
              <a:rPr lang="en-US" dirty="0" err="1"/>
              <a:t>DApp</a:t>
            </a:r>
            <a:r>
              <a:rPr lang="en-US" dirty="0"/>
              <a:t> for lending and borrowing as our example. The system components—visualized via a Data Flow Diagram (DFD) include:</a:t>
            </a:r>
          </a:p>
          <a:p>
            <a:r>
              <a:rPr lang="en-US" dirty="0"/>
              <a:t>Smart contracts for loan issuance and collateralization</a:t>
            </a:r>
          </a:p>
          <a:p>
            <a:r>
              <a:rPr lang="en-US" dirty="0"/>
              <a:t>Digital wallet interfaces for signing transactions</a:t>
            </a:r>
          </a:p>
          <a:p>
            <a:r>
              <a:rPr lang="en-US" dirty="0"/>
              <a:t>The blockchain ledger and oracle feeds</a:t>
            </a:r>
          </a:p>
          <a:p>
            <a:r>
              <a:rPr lang="en-US" dirty="0"/>
              <a:t>User and admin frontends</a:t>
            </a:r>
          </a:p>
          <a:p>
            <a:r>
              <a:rPr lang="en-US" dirty="0"/>
              <a:t>Trust boundaries across users ↔ smart contracts ↔ oracles ↔ blockchain</a:t>
            </a:r>
          </a:p>
          <a:p>
            <a:r>
              <a:rPr lang="en-US" b="1" dirty="0"/>
              <a:t>⚠ Threat Landscape:</a:t>
            </a:r>
            <a:endParaRPr lang="en-US" dirty="0"/>
          </a:p>
          <a:p>
            <a:r>
              <a:rPr lang="en-US" dirty="0"/>
              <a:t>As application complexity increases—particularly in mobile interfaces and smart contract orchestration—the threat surface expands exponentially. Even one change can introduce dozens of new attack vectors.</a:t>
            </a:r>
          </a:p>
          <a:p>
            <a:br>
              <a:rPr lang="en-US" dirty="0"/>
            </a:br>
            <a:endParaRPr lang="en-US" dirty="0"/>
          </a:p>
          <a:p>
            <a:r>
              <a:rPr lang="en-US" b="1" dirty="0"/>
              <a:t>Threat Mapping Challenge:</a:t>
            </a:r>
            <a:r>
              <a:rPr lang="en-US" dirty="0"/>
              <a:t> Visualizing over 100 threats in this example, including: </a:t>
            </a:r>
            <a:br>
              <a:rPr lang="en-US" dirty="0"/>
            </a:br>
            <a:endParaRPr lang="en-US" dirty="0"/>
          </a:p>
          <a:p>
            <a:r>
              <a:rPr lang="en-US" b="1" dirty="0"/>
              <a:t>Smart Contracts:</a:t>
            </a:r>
            <a:r>
              <a:rPr lang="en-US" dirty="0"/>
              <a:t> Reentrancy, logic flaws, flash loan abuse</a:t>
            </a:r>
          </a:p>
          <a:p>
            <a:r>
              <a:rPr lang="en-US" b="1" dirty="0"/>
              <a:t>Wallets &amp; Keys:</a:t>
            </a:r>
            <a:r>
              <a:rPr lang="en-US" dirty="0"/>
              <a:t> Private key leakage, compromised signing</a:t>
            </a:r>
          </a:p>
          <a:p>
            <a:r>
              <a:rPr lang="en-US" b="1" dirty="0"/>
              <a:t>Oracles:</a:t>
            </a:r>
            <a:r>
              <a:rPr lang="en-US" dirty="0"/>
              <a:t> Price manipulation, stale data feeds</a:t>
            </a:r>
          </a:p>
          <a:p>
            <a:r>
              <a:rPr lang="en-US" b="1" dirty="0"/>
              <a:t>Governance:</a:t>
            </a:r>
            <a:r>
              <a:rPr lang="en-US" dirty="0"/>
              <a:t> Malicious proposals, quorum bypass</a:t>
            </a:r>
          </a:p>
          <a:p>
            <a:r>
              <a:rPr lang="en-US" b="1" dirty="0"/>
              <a:t>🔄 Why Diagrams Aren’t Enough:</a:t>
            </a:r>
            <a:endParaRPr lang="en-US" dirty="0"/>
          </a:p>
          <a:p>
            <a:r>
              <a:rPr lang="en-US" dirty="0"/>
              <a:t>PASTA doesn’t stop at drawing data flows—it simulates attack paths and validates defenses.</a:t>
            </a:r>
          </a:p>
          <a:p>
            <a:r>
              <a:rPr lang="en-US" dirty="0"/>
              <a:t>Real-world breaches (Ronin, Poly Network, </a:t>
            </a:r>
            <a:r>
              <a:rPr lang="en-US" dirty="0" err="1"/>
              <a:t>bZx</a:t>
            </a:r>
            <a:r>
              <a:rPr lang="en-US" dirty="0"/>
              <a:t>) have exposed flaws in:</a:t>
            </a:r>
          </a:p>
          <a:p>
            <a:r>
              <a:rPr lang="en-US" dirty="0"/>
              <a:t>Wallet architecture</a:t>
            </a:r>
          </a:p>
          <a:p>
            <a:r>
              <a:rPr lang="en-US" dirty="0"/>
              <a:t>Oracle design</a:t>
            </a:r>
          </a:p>
          <a:p>
            <a:r>
              <a:rPr lang="en-US" dirty="0"/>
              <a:t>Smart contract logic</a:t>
            </a:r>
          </a:p>
          <a:p>
            <a:br>
              <a:rPr lang="en-US" dirty="0"/>
            </a:br>
            <a:endParaRPr lang="en-US" dirty="0"/>
          </a:p>
          <a:p>
            <a:r>
              <a:rPr lang="en-US" dirty="0"/>
              <a:t>PASTA learns from these to generate:</a:t>
            </a:r>
          </a:p>
          <a:p>
            <a:r>
              <a:rPr lang="en-US" dirty="0"/>
              <a:t>Attack trees (see Slide 6)</a:t>
            </a:r>
          </a:p>
          <a:p>
            <a:r>
              <a:rPr lang="en-US" dirty="0"/>
              <a:t>Validation plans</a:t>
            </a:r>
          </a:p>
          <a:p>
            <a:r>
              <a:rPr lang="en-US" dirty="0"/>
              <a:t>Testing scopes for audit and security engineering</a:t>
            </a:r>
          </a:p>
          <a:p>
            <a:r>
              <a:rPr lang="en-US" b="1" dirty="0"/>
              <a:t>🧪 Why This Matters to Builders:</a:t>
            </a:r>
            <a:endParaRPr lang="en-US" dirty="0"/>
          </a:p>
          <a:p>
            <a:r>
              <a:rPr lang="en-US" dirty="0"/>
              <a:t>Security-by-design for Web3 means:</a:t>
            </a:r>
          </a:p>
          <a:p>
            <a:r>
              <a:rPr lang="en-US" dirty="0"/>
              <a:t>Modeling likely attacks</a:t>
            </a:r>
          </a:p>
          <a:p>
            <a:r>
              <a:rPr lang="en-US" dirty="0"/>
              <a:t>Simulating exploits before they happen</a:t>
            </a:r>
          </a:p>
          <a:p>
            <a:r>
              <a:rPr lang="en-US" dirty="0"/>
              <a:t>Validating controls in real-world contexts</a:t>
            </a:r>
          </a:p>
          <a:p>
            <a:br>
              <a:rPr lang="en-US" dirty="0"/>
            </a:br>
            <a:endParaRPr lang="en-US" dirty="0"/>
          </a:p>
          <a:p>
            <a:r>
              <a:rPr lang="en-US" dirty="0"/>
              <a:t>This is critical for engineering and product teams building blockchain-based applications.</a:t>
            </a:r>
          </a:p>
          <a:p>
            <a:r>
              <a:rPr lang="en-US" b="1" dirty="0"/>
              <a:t>💬 Final Thought:</a:t>
            </a:r>
            <a:endParaRPr lang="en-US" dirty="0"/>
          </a:p>
          <a:p>
            <a:r>
              <a:rPr lang="en-US" i="1" dirty="0"/>
              <a:t>Modeling threats without simulating them is like drawing a map and never exploring the terrain.</a:t>
            </a:r>
            <a:endParaRPr lang="en-US" dirty="0"/>
          </a:p>
          <a:p>
            <a:r>
              <a:rPr lang="en-US" dirty="0"/>
              <a:t>Let me know if you’d like a matching slide or visual for this message.</a:t>
            </a:r>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7</a:t>
            </a:fld>
            <a:endParaRPr lang="en-US"/>
          </a:p>
        </p:txBody>
      </p:sp>
    </p:spTree>
    <p:extLst>
      <p:ext uri="{BB962C8B-B14F-4D97-AF65-F5344CB8AC3E}">
        <p14:creationId xmlns:p14="http://schemas.microsoft.com/office/powerpoint/2010/main" val="30876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are taking deliberate steps to create a rulebook—a practical guide for building secure AI systems.</a:t>
            </a:r>
            <a:endParaRPr lang="en-US" dirty="0"/>
          </a:p>
          <a:p>
            <a:r>
              <a:rPr lang="en-US" dirty="0"/>
              <a:t>By assembling this framework, we enable anyone contributing to this project to follow a consistent, repeatable model for identifying and mitigating threats. This rulebook helps explain critical aspects such as AI inputs, outputs, and training data—all of which represent key threat surfaces, including data poisoning risks.</a:t>
            </a:r>
          </a:p>
          <a:p>
            <a:r>
              <a:rPr lang="en-US" b="1" dirty="0"/>
              <a:t>📌 Core Message (Subtitle):</a:t>
            </a:r>
            <a:endParaRPr lang="en-US" dirty="0"/>
          </a:p>
          <a:p>
            <a:r>
              <a:rPr lang="en-US" b="1" dirty="0"/>
              <a:t>SAIF and OWASP LLM Top 10 offer a strategic lens on AI risks—but deeper, layered threat modeling is essential for secure-by-design AI.</a:t>
            </a:r>
            <a:endParaRPr lang="en-US" dirty="0"/>
          </a:p>
          <a:p>
            <a:r>
              <a:rPr lang="en-US" b="1" dirty="0"/>
              <a:t>🧩 SAIF: A Layered Model for AI Security</a:t>
            </a:r>
            <a:endParaRPr lang="en-US" dirty="0"/>
          </a:p>
          <a:p>
            <a:r>
              <a:rPr lang="en-US" dirty="0"/>
              <a:t>Google’s Secure AI Framework (SAIF) defines four layers, each a target for threat modeling:</a:t>
            </a:r>
          </a:p>
          <a:p>
            <a:r>
              <a:rPr lang="en-US" b="1" dirty="0"/>
              <a:t>Application Layer</a:t>
            </a:r>
            <a:r>
              <a:rPr lang="en-US" dirty="0"/>
              <a:t> (UIs, APIs, Agents)</a:t>
            </a:r>
          </a:p>
          <a:p>
            <a:r>
              <a:rPr lang="en-US" b="1" dirty="0"/>
              <a:t>Model Layer</a:t>
            </a:r>
            <a:r>
              <a:rPr lang="en-US" dirty="0"/>
              <a:t> (Inference Engines, Embeddings)</a:t>
            </a:r>
          </a:p>
          <a:p>
            <a:r>
              <a:rPr lang="en-US" b="1" dirty="0"/>
              <a:t>Infrastructure Layer</a:t>
            </a:r>
            <a:r>
              <a:rPr lang="en-US" dirty="0"/>
              <a:t> (Compute, CI/CD, Model Repos)</a:t>
            </a:r>
          </a:p>
          <a:p>
            <a:r>
              <a:rPr lang="en-US" b="1" dirty="0"/>
              <a:t>Data Layer</a:t>
            </a:r>
            <a:r>
              <a:rPr lang="en-US" dirty="0"/>
              <a:t> (Training Sources, Pipelines, Filtering)</a:t>
            </a:r>
          </a:p>
          <a:p>
            <a:br>
              <a:rPr lang="en-US" dirty="0"/>
            </a:br>
            <a:endParaRPr lang="en-US" dirty="0"/>
          </a:p>
          <a:p>
            <a:r>
              <a:rPr lang="en-US" b="1" dirty="0"/>
              <a:t>Threat Examples Mapped to SAIF Components:</a:t>
            </a:r>
            <a:endParaRPr lang="en-US" dirty="0"/>
          </a:p>
          <a:p>
            <a:r>
              <a:rPr lang="en-US" b="1" dirty="0"/>
              <a:t>🧠 Model Layer:</a:t>
            </a:r>
            <a:endParaRPr lang="en-US" dirty="0"/>
          </a:p>
          <a:p>
            <a:r>
              <a:rPr lang="en-US" dirty="0"/>
              <a:t>LLM04: Data &amp; Model Poisoning</a:t>
            </a:r>
          </a:p>
          <a:p>
            <a:r>
              <a:rPr lang="en-US" dirty="0"/>
              <a:t>AI Exchange: Adversarial Input Evasion</a:t>
            </a:r>
          </a:p>
          <a:p>
            <a:r>
              <a:rPr lang="en-US" b="1" dirty="0"/>
              <a:t>📦 Infrastructure Layer:</a:t>
            </a:r>
            <a:endParaRPr lang="en-US" dirty="0"/>
          </a:p>
          <a:p>
            <a:r>
              <a:rPr lang="en-US" dirty="0"/>
              <a:t>LLM03: Supply Chain Tampering</a:t>
            </a:r>
          </a:p>
          <a:p>
            <a:r>
              <a:rPr lang="en-US" dirty="0"/>
              <a:t>Risks: Model Exfiltration, Unauthorized Model Updates</a:t>
            </a:r>
          </a:p>
          <a:p>
            <a:r>
              <a:rPr lang="en-US" b="1" dirty="0"/>
              <a:t>🗃️ Data Layer:</a:t>
            </a:r>
            <a:endParaRPr lang="en-US" dirty="0"/>
          </a:p>
          <a:p>
            <a:r>
              <a:rPr lang="en-US" dirty="0"/>
              <a:t>AI Exchange: Training Data Leakage (TDL)</a:t>
            </a:r>
          </a:p>
          <a:p>
            <a:r>
              <a:rPr lang="en-US" dirty="0"/>
              <a:t>LLM02: Sensitive Information Disclosure</a:t>
            </a:r>
          </a:p>
          <a:p>
            <a:r>
              <a:rPr lang="en-US" b="1" dirty="0"/>
              <a:t>⚠️ Where High-Level Frameworks Fall Short</a:t>
            </a:r>
            <a:endParaRPr lang="en-US" dirty="0"/>
          </a:p>
          <a:p>
            <a:r>
              <a:rPr lang="en-US" dirty="0"/>
              <a:t>SAIF and OWASP provide excellent architectural visibility, but:</a:t>
            </a:r>
          </a:p>
          <a:p>
            <a:r>
              <a:rPr lang="en-US" dirty="0"/>
              <a:t>They don’t capture real-time, runtime behaviors.</a:t>
            </a:r>
          </a:p>
          <a:p>
            <a:r>
              <a:rPr lang="en-US" dirty="0"/>
              <a:t>They overlook complex orchestration in LLM agents, plugins, or RAG pipelines.</a:t>
            </a:r>
          </a:p>
          <a:p>
            <a:r>
              <a:rPr lang="en-US" dirty="0"/>
              <a:t>They lack insight into emerging multi-stage attack paths (e.g., prompt injection → agent misuse → unauthorized API call).</a:t>
            </a:r>
          </a:p>
          <a:p>
            <a:br>
              <a:rPr lang="en-US" dirty="0"/>
            </a:br>
            <a:endParaRPr lang="en-US" dirty="0"/>
          </a:p>
          <a:p>
            <a:r>
              <a:rPr lang="en-US" b="1" dirty="0"/>
              <a:t>What’s Needed:</a:t>
            </a:r>
            <a:endParaRPr lang="en-US" dirty="0"/>
          </a:p>
          <a:p>
            <a:r>
              <a:rPr lang="en-US" b="1" dirty="0"/>
              <a:t>Dynamic threat modeling</a:t>
            </a:r>
            <a:r>
              <a:rPr lang="en-US" dirty="0"/>
              <a:t> across layers</a:t>
            </a:r>
          </a:p>
          <a:p>
            <a:r>
              <a:rPr lang="en-US" b="1" dirty="0"/>
              <a:t>Simulation of adaptive threat surfaces</a:t>
            </a:r>
            <a:r>
              <a:rPr lang="en-US" dirty="0"/>
              <a:t> like vector DBs, plugin behaviors</a:t>
            </a:r>
          </a:p>
          <a:p>
            <a:r>
              <a:rPr lang="en-US" b="1" dirty="0"/>
              <a:t>Chained attack modeling</a:t>
            </a:r>
            <a:r>
              <a:rPr lang="en-US" dirty="0"/>
              <a:t> to understand propagation of risk</a:t>
            </a:r>
          </a:p>
          <a:p>
            <a:r>
              <a:rPr lang="en-US" b="1" dirty="0"/>
              <a:t>✅ Takeaway:</a:t>
            </a:r>
            <a:endParaRPr lang="en-US" dirty="0"/>
          </a:p>
          <a:p>
            <a:r>
              <a:rPr lang="en-US" dirty="0"/>
              <a:t>High-level frameworks provide essential visibility. But secure-by-design AI requires </a:t>
            </a:r>
            <a:r>
              <a:rPr lang="en-US" b="1" dirty="0"/>
              <a:t>deeper threat modeling</a:t>
            </a:r>
            <a:r>
              <a:rPr lang="en-US" dirty="0"/>
              <a:t>, </a:t>
            </a:r>
            <a:r>
              <a:rPr lang="en-US" b="1" dirty="0"/>
              <a:t>dynamic interaction analysis</a:t>
            </a:r>
            <a:r>
              <a:rPr lang="en-US" dirty="0"/>
              <a:t>, and </a:t>
            </a:r>
            <a:r>
              <a:rPr lang="en-US" b="1" dirty="0"/>
              <a:t>adversarial testing</a:t>
            </a:r>
            <a:r>
              <a:rPr lang="en-US" dirty="0"/>
              <a:t> to ensure real-world security and resilience.</a:t>
            </a:r>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8</a:t>
            </a:fld>
            <a:endParaRPr lang="en-US"/>
          </a:p>
        </p:txBody>
      </p:sp>
    </p:spTree>
    <p:extLst>
      <p:ext uri="{BB962C8B-B14F-4D97-AF65-F5344CB8AC3E}">
        <p14:creationId xmlns:p14="http://schemas.microsoft.com/office/powerpoint/2010/main" val="26227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Core Message (Subtitle):</a:t>
            </a:r>
          </a:p>
          <a:p>
            <a:br>
              <a:rPr lang="en-US" dirty="0"/>
            </a:br>
            <a:endParaRPr lang="en-US" dirty="0"/>
          </a:p>
          <a:p>
            <a:r>
              <a:rPr lang="en-US" dirty="0"/>
              <a:t>PASTA enables deep, attack-centric threat modeling of AI risks like vector poisoning within LLM-powered chatbots. </a:t>
            </a:r>
          </a:p>
          <a:p>
            <a:r>
              <a:rPr lang="en-US" b="1" dirty="0"/>
              <a:t>🧠 </a:t>
            </a:r>
          </a:p>
          <a:p>
            <a:r>
              <a:rPr lang="en-US" b="1" dirty="0"/>
              <a:t>Use Case Context:</a:t>
            </a:r>
          </a:p>
          <a:p>
            <a:r>
              <a:rPr lang="en-US" b="1" dirty="0"/>
              <a:t>Application</a:t>
            </a:r>
            <a:r>
              <a:rPr lang="en-US" dirty="0"/>
              <a:t>: LLM-based chatbot using </a:t>
            </a:r>
            <a:r>
              <a:rPr lang="en-US" b="1" dirty="0"/>
              <a:t>retrieval-augmented generation (RAG)</a:t>
            </a:r>
            <a:endParaRPr lang="en-US" dirty="0"/>
          </a:p>
          <a:p>
            <a:r>
              <a:rPr lang="en-US" b="1" dirty="0"/>
              <a:t>Attack Surface</a:t>
            </a:r>
            <a:r>
              <a:rPr lang="en-US" dirty="0"/>
              <a:t>: User inputs → embedded → vector database → re-ranked → injected into model context</a:t>
            </a:r>
          </a:p>
          <a:p>
            <a:r>
              <a:rPr lang="en-US" b="1" dirty="0"/>
              <a:t>🧩 </a:t>
            </a:r>
          </a:p>
          <a:p>
            <a:r>
              <a:rPr lang="en-US" b="1" dirty="0"/>
              <a:t>PASTA Walkthrough: LLM08 Applied</a:t>
            </a:r>
          </a:p>
          <a:p>
            <a:r>
              <a:rPr lang="en-US" b="1" dirty="0"/>
              <a:t>Define Objectives</a:t>
            </a:r>
            <a:endParaRPr lang="en-US" dirty="0"/>
          </a:p>
          <a:p>
            <a:r>
              <a:rPr lang="en-US" dirty="0"/>
              <a:t>Support secure LLM chatbot interaction with minimal hallucination and no injection.</a:t>
            </a:r>
          </a:p>
          <a:p>
            <a:r>
              <a:rPr lang="en-US" b="1" dirty="0"/>
              <a:t>2. Define Technical Scope</a:t>
            </a:r>
            <a:endParaRPr lang="en-US" dirty="0"/>
          </a:p>
          <a:p>
            <a:r>
              <a:rPr lang="en-US" dirty="0"/>
              <a:t>Application (chat UI, orchestrator), Model (LLM), Infrastructure (embedding + vector DB), Data (docs, embeddings).</a:t>
            </a:r>
          </a:p>
          <a:p>
            <a:r>
              <a:rPr lang="en-US" b="1" dirty="0"/>
              <a:t>3. Application Decomposition</a:t>
            </a:r>
            <a:endParaRPr lang="en-US" dirty="0"/>
          </a:p>
          <a:p>
            <a:r>
              <a:rPr lang="en-US" dirty="0"/>
              <a:t>DFD identifies trust boundaries across user input, plugin, embedding store, and model inference.</a:t>
            </a:r>
          </a:p>
          <a:p>
            <a:r>
              <a:rPr lang="en-US" b="1" dirty="0"/>
              <a:t>4. Threat Analysis</a:t>
            </a:r>
            <a:endParaRPr lang="en-US" dirty="0"/>
          </a:p>
          <a:p>
            <a:r>
              <a:rPr lang="en-US" dirty="0"/>
              <a:t>Focus on </a:t>
            </a:r>
            <a:r>
              <a:rPr lang="en-US" b="1" dirty="0"/>
              <a:t>embedding manipulation</a:t>
            </a:r>
            <a:r>
              <a:rPr lang="en-US" dirty="0"/>
              <a:t> and </a:t>
            </a:r>
            <a:r>
              <a:rPr lang="en-US" b="1" dirty="0"/>
              <a:t>poisoned vectors</a:t>
            </a:r>
            <a:r>
              <a:rPr lang="en-US" dirty="0"/>
              <a:t> inserted by attackers to shift model output.</a:t>
            </a:r>
          </a:p>
          <a:p>
            <a:r>
              <a:rPr lang="en-US" b="1" dirty="0"/>
              <a:t>5. Vulnerability &amp; Weakness Analysis</a:t>
            </a:r>
            <a:endParaRPr lang="en-US" dirty="0"/>
          </a:p>
          <a:p>
            <a:r>
              <a:rPr lang="en-US" dirty="0"/>
              <a:t>Mapped to </a:t>
            </a:r>
            <a:r>
              <a:rPr lang="en-US" b="1" dirty="0"/>
              <a:t>CWE-20 (Improper Input Validation)</a:t>
            </a:r>
            <a:r>
              <a:rPr lang="en-US" dirty="0"/>
              <a:t>, </a:t>
            </a:r>
            <a:r>
              <a:rPr lang="en-US" b="1" dirty="0"/>
              <a:t>CWE-94 (Code Injection)</a:t>
            </a:r>
            <a:r>
              <a:rPr lang="en-US" dirty="0"/>
              <a:t>, exposed in SAIF #7, #10.</a:t>
            </a:r>
          </a:p>
          <a:p>
            <a:r>
              <a:rPr lang="en-US" b="1" dirty="0"/>
              <a:t>6. Attack Simulation</a:t>
            </a:r>
            <a:endParaRPr lang="en-US" dirty="0"/>
          </a:p>
          <a:p>
            <a:r>
              <a:rPr lang="en-US" dirty="0"/>
              <a:t>Simulated prompt injection via adversarial vector (e.g., crafted FAQ doc); observed deviation in LLM behavior.</a:t>
            </a:r>
          </a:p>
          <a:p>
            <a:r>
              <a:rPr lang="en-US" b="1" dirty="0"/>
              <a:t>7. Risk &amp; Impact Analysis</a:t>
            </a:r>
            <a:endParaRPr lang="en-US" dirty="0"/>
          </a:p>
          <a:p>
            <a:r>
              <a:rPr lang="en-US" dirty="0"/>
              <a:t>Business impact = user misinformation; Technical = output corruption, trust erosion. Use NIST and OWASP risk models.</a:t>
            </a:r>
          </a:p>
          <a:p>
            <a:endParaRPr lang="en-US" b="1" dirty="0"/>
          </a:p>
          <a:p>
            <a:endParaRPr lang="en-US" b="1" dirty="0"/>
          </a:p>
          <a:p>
            <a:r>
              <a:rPr lang="en-US" b="1" dirty="0"/>
              <a:t>Why This Matters:</a:t>
            </a:r>
          </a:p>
          <a:p>
            <a:r>
              <a:rPr lang="en-US" dirty="0"/>
              <a:t>Attack vectors live </a:t>
            </a:r>
            <a:r>
              <a:rPr lang="en-US" b="1" dirty="0"/>
              <a:t>inside the embeddings</a:t>
            </a:r>
            <a:r>
              <a:rPr lang="en-US" dirty="0"/>
              <a:t>—not just the prompt.</a:t>
            </a:r>
          </a:p>
          <a:p>
            <a:r>
              <a:rPr lang="en-US" dirty="0"/>
              <a:t>Vector poisoning is hard to detect with surface-level validation.</a:t>
            </a:r>
          </a:p>
          <a:p>
            <a:r>
              <a:rPr lang="en-US" dirty="0"/>
              <a:t>Controls like </a:t>
            </a:r>
            <a:r>
              <a:rPr lang="en-US" b="1" dirty="0"/>
              <a:t>embedding validation</a:t>
            </a:r>
            <a:r>
              <a:rPr lang="en-US" dirty="0"/>
              <a:t>, </a:t>
            </a:r>
            <a:r>
              <a:rPr lang="en-US" b="1" dirty="0"/>
              <a:t>input sanitization</a:t>
            </a:r>
            <a:r>
              <a:rPr lang="en-US" dirty="0"/>
              <a:t>, and </a:t>
            </a:r>
            <a:r>
              <a:rPr lang="en-US" b="1" dirty="0"/>
              <a:t>context-aware filtering</a:t>
            </a:r>
            <a:r>
              <a:rPr lang="en-US" dirty="0"/>
              <a:t> must be tested through adversarial simulations.</a:t>
            </a:r>
          </a:p>
          <a:p>
            <a:r>
              <a:rPr lang="en-US" b="1" dirty="0"/>
              <a:t>💡 </a:t>
            </a:r>
          </a:p>
          <a:p>
            <a:r>
              <a:rPr lang="en-US" b="1" dirty="0"/>
              <a:t>Practical Takeaway:</a:t>
            </a:r>
          </a:p>
          <a:p>
            <a:br>
              <a:rPr lang="en-US" dirty="0"/>
            </a:br>
            <a:endParaRPr lang="en-US" dirty="0"/>
          </a:p>
          <a:p>
            <a:r>
              <a:rPr lang="en-US" dirty="0"/>
              <a:t>Security by design for LLMs means simulating threats like vector poisoning </a:t>
            </a:r>
            <a:r>
              <a:rPr lang="en-US" i="1" dirty="0"/>
              <a:t>before</a:t>
            </a:r>
            <a:r>
              <a:rPr lang="en-US" dirty="0"/>
              <a:t> they’re exploited—and aligning countermeasures with where the threat manifests. </a:t>
            </a:r>
            <a:endParaRPr lang="en-US" b="1" dirty="0"/>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9</a:t>
            </a:fld>
            <a:endParaRPr lang="en-US"/>
          </a:p>
        </p:txBody>
      </p:sp>
    </p:spTree>
    <p:extLst>
      <p:ext uri="{BB962C8B-B14F-4D97-AF65-F5344CB8AC3E}">
        <p14:creationId xmlns:p14="http://schemas.microsoft.com/office/powerpoint/2010/main" val="189014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Runtime Threat Modeling: Closing the Gap Between Design and Deployment</a:t>
            </a:r>
          </a:p>
          <a:p>
            <a:br>
              <a:rPr lang="en-US" dirty="0"/>
            </a:br>
            <a:endParaRPr lang="en-US" dirty="0"/>
          </a:p>
          <a:p>
            <a:r>
              <a:rPr lang="en-US" b="1" dirty="0"/>
              <a:t>🔹 </a:t>
            </a:r>
          </a:p>
          <a:p>
            <a:r>
              <a:rPr lang="en-US" b="1" dirty="0"/>
              <a:t>Core Message (Subtitle):</a:t>
            </a:r>
          </a:p>
          <a:p>
            <a:br>
              <a:rPr lang="en-US" dirty="0"/>
            </a:br>
            <a:endParaRPr lang="en-US" dirty="0"/>
          </a:p>
          <a:p>
            <a:r>
              <a:rPr lang="en-US" dirty="0"/>
              <a:t>In emerging technologies, real security comes from modeling threats where they live: in runtime. </a:t>
            </a:r>
          </a:p>
          <a:p>
            <a:r>
              <a:rPr lang="en-US" b="1" dirty="0"/>
              <a:t>🧩 </a:t>
            </a:r>
          </a:p>
          <a:p>
            <a:r>
              <a:rPr lang="en-US" b="1" dirty="0"/>
              <a:t>Why Runtime Threat Modeling Matters:</a:t>
            </a:r>
          </a:p>
          <a:p>
            <a:r>
              <a:rPr lang="en-US" dirty="0"/>
              <a:t>Most </a:t>
            </a:r>
            <a:r>
              <a:rPr lang="en-US" b="1" dirty="0"/>
              <a:t>design-phase threat models</a:t>
            </a:r>
            <a:r>
              <a:rPr lang="en-US" dirty="0"/>
              <a:t> become outdated the moment code is deployed.</a:t>
            </a:r>
          </a:p>
          <a:p>
            <a:r>
              <a:rPr lang="en-US" dirty="0"/>
              <a:t>Runtime environments introduce:</a:t>
            </a:r>
          </a:p>
          <a:p>
            <a:r>
              <a:rPr lang="en-US" b="1" dirty="0"/>
              <a:t>Unmodeled data flows</a:t>
            </a:r>
            <a:endParaRPr lang="en-US" dirty="0"/>
          </a:p>
          <a:p>
            <a:r>
              <a:rPr lang="en-US" b="1" dirty="0"/>
              <a:t>Dynamic agents, plugins, APIs</a:t>
            </a:r>
            <a:endParaRPr lang="en-US" dirty="0"/>
          </a:p>
          <a:p>
            <a:r>
              <a:rPr lang="en-US" b="1" dirty="0"/>
              <a:t>Changed architecture not reflected in design documents</a:t>
            </a:r>
            <a:endParaRPr lang="en-US" dirty="0"/>
          </a:p>
          <a:p>
            <a:r>
              <a:rPr lang="en-US" dirty="0"/>
              <a:t>Tools like </a:t>
            </a:r>
            <a:r>
              <a:rPr lang="en-US" b="1" dirty="0"/>
              <a:t>Avocado Systems</a:t>
            </a:r>
            <a:r>
              <a:rPr lang="en-US" dirty="0"/>
              <a:t> automate </a:t>
            </a:r>
            <a:r>
              <a:rPr lang="en-US" b="1" dirty="0"/>
              <a:t>DFD extraction from live deployments</a:t>
            </a:r>
            <a:r>
              <a:rPr lang="en-US" dirty="0"/>
              <a:t>, ensuring the threat model is accurate and contextual.</a:t>
            </a:r>
          </a:p>
          <a:p>
            <a:r>
              <a:rPr lang="en-US" b="1" dirty="0"/>
              <a:t>⚠️ </a:t>
            </a:r>
          </a:p>
          <a:p>
            <a:r>
              <a:rPr lang="en-US" b="1" dirty="0"/>
              <a:t>The AI Threat Modeling Paradox:</a:t>
            </a:r>
          </a:p>
          <a:p>
            <a:r>
              <a:rPr lang="en-US" dirty="0"/>
              <a:t>New tools use </a:t>
            </a:r>
            <a:r>
              <a:rPr lang="en-US" b="1" dirty="0"/>
              <a:t>LLMs to generate threat models</a:t>
            </a:r>
            <a:r>
              <a:rPr lang="en-US" dirty="0"/>
              <a:t> based on described or inferred architectures.</a:t>
            </a:r>
          </a:p>
          <a:p>
            <a:r>
              <a:rPr lang="en-US" b="1" dirty="0"/>
              <a:t>The problem?</a:t>
            </a:r>
            <a:endParaRPr lang="en-US" dirty="0"/>
          </a:p>
          <a:p>
            <a:r>
              <a:rPr lang="en-US" dirty="0"/>
              <a:t>Garbage in = garbage out</a:t>
            </a:r>
          </a:p>
          <a:p>
            <a:r>
              <a:rPr lang="en-US" dirty="0"/>
              <a:t>If the LLM </a:t>
            </a:r>
            <a:r>
              <a:rPr lang="en-US" b="1" dirty="0"/>
              <a:t>misunderstands the architecture</a:t>
            </a:r>
            <a:r>
              <a:rPr lang="en-US" dirty="0"/>
              <a:t>, the threat model is fiction</a:t>
            </a:r>
          </a:p>
          <a:p>
            <a:r>
              <a:rPr lang="en-US" dirty="0"/>
              <a:t>This introduces </a:t>
            </a:r>
            <a:r>
              <a:rPr lang="en-US" b="1" dirty="0"/>
              <a:t>a false sense of security</a:t>
            </a:r>
            <a:r>
              <a:rPr lang="en-US" dirty="0"/>
              <a:t> and </a:t>
            </a:r>
            <a:r>
              <a:rPr lang="en-US" b="1" dirty="0"/>
              <a:t>real liability risks</a:t>
            </a:r>
            <a:endParaRPr lang="en-US" dirty="0"/>
          </a:p>
          <a:p>
            <a:r>
              <a:rPr lang="en-US" b="1" dirty="0"/>
              <a:t>🤝 </a:t>
            </a:r>
          </a:p>
          <a:p>
            <a:r>
              <a:rPr lang="en-US" b="1" dirty="0"/>
              <a:t>Runtime + AI Threat Modeling: Better Together</a:t>
            </a:r>
          </a:p>
          <a:p>
            <a:r>
              <a:rPr lang="en-US" dirty="0"/>
              <a:t>Combine:</a:t>
            </a:r>
          </a:p>
          <a:p>
            <a:r>
              <a:rPr lang="en-US" b="1" dirty="0"/>
              <a:t>Runtime DFDs and actual component analysis</a:t>
            </a:r>
            <a:endParaRPr lang="en-US" dirty="0"/>
          </a:p>
          <a:p>
            <a:r>
              <a:rPr lang="en-US" dirty="0"/>
              <a:t>With LLM-assisted threat enumeration and control mapping</a:t>
            </a:r>
          </a:p>
          <a:p>
            <a:r>
              <a:rPr lang="en-US" dirty="0"/>
              <a:t>Result: Threat models that are </a:t>
            </a:r>
            <a:r>
              <a:rPr lang="en-US" b="1" dirty="0"/>
              <a:t>realistic, testable, and defensible</a:t>
            </a:r>
            <a:endParaRPr lang="en-US" dirty="0"/>
          </a:p>
          <a:p>
            <a:r>
              <a:rPr lang="en-US" b="1" dirty="0"/>
              <a:t>💬 </a:t>
            </a:r>
          </a:p>
          <a:p>
            <a:r>
              <a:rPr lang="en-US" b="1" dirty="0"/>
              <a:t>Closing Thought:</a:t>
            </a:r>
          </a:p>
          <a:p>
            <a:br>
              <a:rPr lang="en-US" dirty="0"/>
            </a:br>
            <a:endParaRPr lang="en-US" dirty="0"/>
          </a:p>
          <a:p>
            <a:r>
              <a:rPr lang="en-US" dirty="0"/>
              <a:t>Design-time threat modeling tells you what </a:t>
            </a:r>
            <a:r>
              <a:rPr lang="en-US" i="1" dirty="0"/>
              <a:t>should</a:t>
            </a:r>
            <a:r>
              <a:rPr lang="en-US" dirty="0"/>
              <a:t> be happening. Runtime threat modeling tells you what </a:t>
            </a:r>
            <a:r>
              <a:rPr lang="en-US" i="1" dirty="0"/>
              <a:t>is</a:t>
            </a:r>
            <a:r>
              <a:rPr lang="en-US" dirty="0"/>
              <a:t> happening—don’t secure blindly. </a:t>
            </a:r>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10</a:t>
            </a:fld>
            <a:endParaRPr lang="en-US"/>
          </a:p>
        </p:txBody>
      </p:sp>
    </p:spTree>
    <p:extLst>
      <p:ext uri="{BB962C8B-B14F-4D97-AF65-F5344CB8AC3E}">
        <p14:creationId xmlns:p14="http://schemas.microsoft.com/office/powerpoint/2010/main" val="256750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reality of runtime often diverges sharply from design-time assumptions. Take SpaceX as an example: despite having some of the brightest minds working on rocket design and engineering, it took nine actual launches to validate their system—and more are still needed. This underscores that no matter how brilliant the design, real-world execution is the ultimate test.”</a:t>
            </a:r>
            <a:endParaRPr lang="en-US" dirty="0"/>
          </a:p>
          <a:p>
            <a:endParaRPr lang="en-US" dirty="0"/>
          </a:p>
        </p:txBody>
      </p:sp>
      <p:sp>
        <p:nvSpPr>
          <p:cNvPr id="4" name="Slide Number Placeholder 3"/>
          <p:cNvSpPr>
            <a:spLocks noGrp="1"/>
          </p:cNvSpPr>
          <p:nvPr>
            <p:ph type="sldNum" sz="quarter" idx="5"/>
          </p:nvPr>
        </p:nvSpPr>
        <p:spPr/>
        <p:txBody>
          <a:bodyPr/>
          <a:lstStyle/>
          <a:p>
            <a:fld id="{96011192-5406-404E-ACB1-038D219861D3}" type="slidenum">
              <a:rPr lang="en-US" smtClean="0"/>
              <a:t>11</a:t>
            </a:fld>
            <a:endParaRPr lang="en-US"/>
          </a:p>
        </p:txBody>
      </p:sp>
    </p:spTree>
    <p:extLst>
      <p:ext uri="{BB962C8B-B14F-4D97-AF65-F5344CB8AC3E}">
        <p14:creationId xmlns:p14="http://schemas.microsoft.com/office/powerpoint/2010/main" val="1011700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bg>
      <p:bgPr>
        <a:solidFill>
          <a:srgbClr val="000000"/>
        </a:solidFill>
        <a:effectLst/>
      </p:bgPr>
    </p:bg>
    <p:spTree>
      <p:nvGrpSpPr>
        <p:cNvPr id="1" name=""/>
        <p:cNvGrpSpPr/>
        <p:nvPr/>
      </p:nvGrpSpPr>
      <p:grpSpPr>
        <a:xfrm>
          <a:off x="0" y="0"/>
          <a:ext cx="0" cy="0"/>
          <a:chOff x="0" y="0"/>
          <a:chExt cx="0" cy="0"/>
        </a:xfrm>
      </p:grpSpPr>
      <p:pic>
        <p:nvPicPr>
          <p:cNvPr id="40" name="Immagine 39">
            <a:extLst>
              <a:ext uri="{FF2B5EF4-FFF2-40B4-BE49-F238E27FC236}">
                <a16:creationId xmlns:a16="http://schemas.microsoft.com/office/drawing/2014/main" id="{AF1E4376-2FFE-C44A-7E3B-A84E2CB568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405" t="17169" r="4877" b="23531"/>
          <a:stretch/>
        </p:blipFill>
        <p:spPr>
          <a:xfrm>
            <a:off x="0" y="1"/>
            <a:ext cx="18288000" cy="10287000"/>
          </a:xfrm>
          <a:prstGeom prst="rect">
            <a:avLst/>
          </a:prstGeom>
        </p:spPr>
      </p:pic>
      <p:sp>
        <p:nvSpPr>
          <p:cNvPr id="4" name="Text Placeholder 17">
            <a:extLst>
              <a:ext uri="{FF2B5EF4-FFF2-40B4-BE49-F238E27FC236}">
                <a16:creationId xmlns:a16="http://schemas.microsoft.com/office/drawing/2014/main" id="{6124D9C9-8323-DD3F-C7E7-9D4EBE8CB26E}"/>
              </a:ext>
            </a:extLst>
          </p:cNvPr>
          <p:cNvSpPr>
            <a:spLocks noGrp="1"/>
          </p:cNvSpPr>
          <p:nvPr>
            <p:ph type="body" sz="quarter" idx="11"/>
          </p:nvPr>
        </p:nvSpPr>
        <p:spPr>
          <a:xfrm>
            <a:off x="9640206" y="3241901"/>
            <a:ext cx="6365774" cy="433387"/>
          </a:xfrm>
          <a:prstGeom prst="rect">
            <a:avLst/>
          </a:prstGeom>
        </p:spPr>
        <p:txBody>
          <a:bodyPr/>
          <a:lstStyle>
            <a:lvl1pPr marL="0" indent="0" algn="l">
              <a:buNone/>
              <a:defRPr sz="2000" b="0" i="0" spc="0">
                <a:solidFill>
                  <a:schemeClr val="bg1"/>
                </a:solidFill>
                <a:latin typeface="Montserrat" pitchFamily="2" charset="77"/>
                <a:ea typeface="Lato" panose="020F0502020204030203" pitchFamily="34" charset="0"/>
                <a:cs typeface="Lato" panose="020F0502020204030203" pitchFamily="34" charset="0"/>
              </a:defRPr>
            </a:lvl1pPr>
          </a:lstStyle>
          <a:p>
            <a:pPr lvl="0"/>
            <a:r>
              <a:rPr lang="en-GB" dirty="0"/>
              <a:t>Click to edit Master text styles</a:t>
            </a:r>
            <a:endParaRPr lang="it-IT" dirty="0"/>
          </a:p>
        </p:txBody>
      </p:sp>
      <p:sp>
        <p:nvSpPr>
          <p:cNvPr id="5" name="Text Placeholder 17">
            <a:extLst>
              <a:ext uri="{FF2B5EF4-FFF2-40B4-BE49-F238E27FC236}">
                <a16:creationId xmlns:a16="http://schemas.microsoft.com/office/drawing/2014/main" id="{9A2DD457-8028-8842-9B07-040FE4B3614D}"/>
              </a:ext>
            </a:extLst>
          </p:cNvPr>
          <p:cNvSpPr>
            <a:spLocks noGrp="1"/>
          </p:cNvSpPr>
          <p:nvPr>
            <p:ph type="body" sz="quarter" idx="12"/>
          </p:nvPr>
        </p:nvSpPr>
        <p:spPr>
          <a:xfrm>
            <a:off x="9640206" y="6611812"/>
            <a:ext cx="6909239" cy="369332"/>
          </a:xfrm>
          <a:prstGeom prst="rect">
            <a:avLst/>
          </a:prstGeom>
        </p:spPr>
        <p:txBody>
          <a:bodyPr wrap="square">
            <a:spAutoFit/>
          </a:bodyPr>
          <a:lstStyle>
            <a:lvl1pPr marL="0" indent="0" algn="l">
              <a:buNone/>
              <a:defRPr sz="2000" b="1" i="0" spc="0">
                <a:solidFill>
                  <a:schemeClr val="bg1"/>
                </a:solidFill>
                <a:latin typeface="Montserrat" pitchFamily="2" charset="77"/>
                <a:ea typeface="Lato" panose="020F0502020204030203" pitchFamily="34" charset="0"/>
                <a:cs typeface="Lato" panose="020F0502020204030203" pitchFamily="34" charset="0"/>
              </a:defRPr>
            </a:lvl1pPr>
          </a:lstStyle>
          <a:p>
            <a:pPr lvl="0"/>
            <a:r>
              <a:rPr lang="en-GB" dirty="0"/>
              <a:t>Click to edit Master text styles</a:t>
            </a:r>
            <a:endParaRPr lang="it-IT" dirty="0"/>
          </a:p>
        </p:txBody>
      </p:sp>
      <p:sp>
        <p:nvSpPr>
          <p:cNvPr id="9" name="Title 11">
            <a:extLst>
              <a:ext uri="{FF2B5EF4-FFF2-40B4-BE49-F238E27FC236}">
                <a16:creationId xmlns:a16="http://schemas.microsoft.com/office/drawing/2014/main" id="{B05AAC90-D9D6-B93C-D463-DB9CF6903C98}"/>
              </a:ext>
            </a:extLst>
          </p:cNvPr>
          <p:cNvSpPr>
            <a:spLocks noGrp="1"/>
          </p:cNvSpPr>
          <p:nvPr>
            <p:ph type="title"/>
          </p:nvPr>
        </p:nvSpPr>
        <p:spPr>
          <a:xfrm>
            <a:off x="9640207" y="3853638"/>
            <a:ext cx="8026022" cy="2522981"/>
          </a:xfrm>
          <a:prstGeom prst="rect">
            <a:avLst/>
          </a:prstGeom>
          <a:ln>
            <a:noFill/>
          </a:ln>
        </p:spPr>
        <p:txBody>
          <a:bodyPr>
            <a:noAutofit/>
          </a:bodyPr>
          <a:lstStyle>
            <a:lvl1pPr algn="l">
              <a:defRPr sz="7000" b="0" i="0">
                <a:solidFill>
                  <a:schemeClr val="bg1"/>
                </a:solidFill>
                <a:latin typeface="Montserrat Light" pitchFamily="2" charset="77"/>
              </a:defRPr>
            </a:lvl1pPr>
          </a:lstStyle>
          <a:p>
            <a:endParaRPr lang="it-IT" dirty="0"/>
          </a:p>
        </p:txBody>
      </p:sp>
      <p:sp>
        <p:nvSpPr>
          <p:cNvPr id="14" name="CasellaDiTesto 13">
            <a:extLst>
              <a:ext uri="{FF2B5EF4-FFF2-40B4-BE49-F238E27FC236}">
                <a16:creationId xmlns:a16="http://schemas.microsoft.com/office/drawing/2014/main" id="{FE15A5E2-49D7-B692-1C0A-EEE52EAF042F}"/>
              </a:ext>
            </a:extLst>
          </p:cNvPr>
          <p:cNvSpPr txBox="1"/>
          <p:nvPr userDrawn="1"/>
        </p:nvSpPr>
        <p:spPr>
          <a:xfrm>
            <a:off x="14315607" y="9413823"/>
            <a:ext cx="184731" cy="369332"/>
          </a:xfrm>
          <a:prstGeom prst="rect">
            <a:avLst/>
          </a:prstGeom>
          <a:noFill/>
        </p:spPr>
        <p:txBody>
          <a:bodyPr wrap="none" rtlCol="0">
            <a:spAutoFit/>
          </a:bodyPr>
          <a:lstStyle/>
          <a:p>
            <a:endParaRPr lang="it-IT" dirty="0"/>
          </a:p>
        </p:txBody>
      </p:sp>
      <p:pic>
        <p:nvPicPr>
          <p:cNvPr id="23" name="Immagine 22">
            <a:extLst>
              <a:ext uri="{FF2B5EF4-FFF2-40B4-BE49-F238E27FC236}">
                <a16:creationId xmlns:a16="http://schemas.microsoft.com/office/drawing/2014/main" id="{FCA6B3EE-AB49-ED93-9D29-6220EAF4BE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6931"/>
          <a:stretch/>
        </p:blipFill>
        <p:spPr>
          <a:xfrm>
            <a:off x="1980383" y="3103455"/>
            <a:ext cx="6395876" cy="3175162"/>
          </a:xfrm>
          <a:prstGeom prst="rect">
            <a:avLst/>
          </a:prstGeom>
        </p:spPr>
      </p:pic>
      <p:pic>
        <p:nvPicPr>
          <p:cNvPr id="34" name="Immagine 33">
            <a:extLst>
              <a:ext uri="{FF2B5EF4-FFF2-40B4-BE49-F238E27FC236}">
                <a16:creationId xmlns:a16="http://schemas.microsoft.com/office/drawing/2014/main" id="{6A7276DE-A590-9642-9B5A-BCBE352AB2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836603" y="575478"/>
            <a:ext cx="3829626" cy="633225"/>
          </a:xfrm>
          <a:prstGeom prst="rect">
            <a:avLst/>
          </a:prstGeom>
        </p:spPr>
      </p:pic>
      <p:cxnSp>
        <p:nvCxnSpPr>
          <p:cNvPr id="37" name="Connettore 1 36">
            <a:extLst>
              <a:ext uri="{FF2B5EF4-FFF2-40B4-BE49-F238E27FC236}">
                <a16:creationId xmlns:a16="http://schemas.microsoft.com/office/drawing/2014/main" id="{B2838053-8E13-AF68-B6A9-37D5BCE647A9}"/>
              </a:ext>
            </a:extLst>
          </p:cNvPr>
          <p:cNvCxnSpPr>
            <a:cxnSpLocks/>
          </p:cNvCxnSpPr>
          <p:nvPr userDrawn="1"/>
        </p:nvCxnSpPr>
        <p:spPr>
          <a:xfrm>
            <a:off x="9144000" y="1968338"/>
            <a:ext cx="0" cy="5825232"/>
          </a:xfrm>
          <a:prstGeom prst="line">
            <a:avLst/>
          </a:prstGeom>
          <a:ln>
            <a:solidFill>
              <a:srgbClr val="E0388D"/>
            </a:solidFill>
          </a:ln>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CAF226AE-311B-A2A2-1FB7-57078433000D}"/>
              </a:ext>
            </a:extLst>
          </p:cNvPr>
          <p:cNvSpPr txBox="1"/>
          <p:nvPr userDrawn="1"/>
        </p:nvSpPr>
        <p:spPr>
          <a:xfrm>
            <a:off x="6662154" y="9388274"/>
            <a:ext cx="6006904" cy="210215"/>
          </a:xfrm>
          <a:prstGeom prst="rect">
            <a:avLst/>
          </a:prstGeom>
          <a:noFill/>
        </p:spPr>
        <p:txBody>
          <a:bodyPr wrap="square" rtlCol="0">
            <a:spAutoFit/>
          </a:bodyPr>
          <a:lstStyle/>
          <a:p>
            <a:r>
              <a:rPr lang="it-IT" sz="1400" spc="300" dirty="0">
                <a:solidFill>
                  <a:schemeClr val="bg1"/>
                </a:solidFill>
                <a:latin typeface="Montserrat" pitchFamily="2" charset="77"/>
              </a:rPr>
              <a:t>#CYBERJOURNEY   |   WWW.CYBERJOURNEY.IT</a:t>
            </a:r>
          </a:p>
        </p:txBody>
      </p:sp>
    </p:spTree>
    <p:extLst>
      <p:ext uri="{BB962C8B-B14F-4D97-AF65-F5344CB8AC3E}">
        <p14:creationId xmlns:p14="http://schemas.microsoft.com/office/powerpoint/2010/main" val="203601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ina bianca">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19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ina bianca con titolo">
    <p:spTree>
      <p:nvGrpSpPr>
        <p:cNvPr id="1" name=""/>
        <p:cNvGrpSpPr/>
        <p:nvPr/>
      </p:nvGrpSpPr>
      <p:grpSpPr>
        <a:xfrm>
          <a:off x="0" y="0"/>
          <a:ext cx="0" cy="0"/>
          <a:chOff x="0" y="0"/>
          <a:chExt cx="0" cy="0"/>
        </a:xfrm>
      </p:grpSpPr>
      <p:sp>
        <p:nvSpPr>
          <p:cNvPr id="11" name="Title 11">
            <a:extLst>
              <a:ext uri="{FF2B5EF4-FFF2-40B4-BE49-F238E27FC236}">
                <a16:creationId xmlns:a16="http://schemas.microsoft.com/office/drawing/2014/main" id="{A289E408-5479-285D-43BA-E2B660986783}"/>
              </a:ext>
            </a:extLst>
          </p:cNvPr>
          <p:cNvSpPr>
            <a:spLocks noGrp="1"/>
          </p:cNvSpPr>
          <p:nvPr>
            <p:ph type="title"/>
          </p:nvPr>
        </p:nvSpPr>
        <p:spPr>
          <a:xfrm>
            <a:off x="899251" y="1264503"/>
            <a:ext cx="15078686" cy="1061602"/>
          </a:xfrm>
          <a:prstGeom prst="rect">
            <a:avLst/>
          </a:prstGeom>
        </p:spPr>
        <p:txBody>
          <a:bodyPr/>
          <a:lstStyle>
            <a:lvl1pPr>
              <a:defRPr sz="4800" b="1" i="0">
                <a:solidFill>
                  <a:srgbClr val="FF00AE"/>
                </a:solidFill>
                <a:latin typeface="Montserrat" pitchFamily="2" charset="77"/>
              </a:defRPr>
            </a:lvl1pPr>
          </a:lstStyle>
          <a:p>
            <a:r>
              <a:rPr lang="en-GB" dirty="0"/>
              <a:t>Click to edit Master title style</a:t>
            </a:r>
            <a:endParaRPr lang="it-IT" dirty="0"/>
          </a:p>
        </p:txBody>
      </p:sp>
      <p:sp>
        <p:nvSpPr>
          <p:cNvPr id="2" name="Text Placeholder 6">
            <a:extLst>
              <a:ext uri="{FF2B5EF4-FFF2-40B4-BE49-F238E27FC236}">
                <a16:creationId xmlns:a16="http://schemas.microsoft.com/office/drawing/2014/main" id="{5682F85D-FF84-A7A0-43B1-E91E609725B7}"/>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dirty="0"/>
              <a:t>Click to edit</a:t>
            </a:r>
            <a:endParaRPr lang="it-IT" dirty="0"/>
          </a:p>
        </p:txBody>
      </p:sp>
    </p:spTree>
    <p:extLst>
      <p:ext uri="{BB962C8B-B14F-4D97-AF65-F5344CB8AC3E}">
        <p14:creationId xmlns:p14="http://schemas.microsoft.com/office/powerpoint/2010/main" val="478821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onne con f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D1F7C6C-E0A3-5549-B049-87D1C0679A8E}"/>
              </a:ext>
            </a:extLst>
          </p:cNvPr>
          <p:cNvSpPr>
            <a:spLocks noGrp="1"/>
          </p:cNvSpPr>
          <p:nvPr>
            <p:ph type="pic" sz="quarter" idx="10"/>
          </p:nvPr>
        </p:nvSpPr>
        <p:spPr>
          <a:xfrm>
            <a:off x="9528796" y="1280160"/>
            <a:ext cx="7895604" cy="7543800"/>
          </a:xfrm>
          <a:prstGeom prst="rect">
            <a:avLst/>
          </a:prstGeom>
        </p:spPr>
        <p:txBody>
          <a:bodyPr/>
          <a:lstStyle>
            <a:lvl1pPr>
              <a:defRPr sz="2000">
                <a:latin typeface="Clash Grotesk" pitchFamily="2" charset="77"/>
              </a:defRPr>
            </a:lvl1pPr>
          </a:lstStyle>
          <a:p>
            <a:endParaRPr lang="en-ID" dirty="0"/>
          </a:p>
        </p:txBody>
      </p:sp>
      <p:sp>
        <p:nvSpPr>
          <p:cNvPr id="8" name="Text Placeholder 6">
            <a:extLst>
              <a:ext uri="{FF2B5EF4-FFF2-40B4-BE49-F238E27FC236}">
                <a16:creationId xmlns:a16="http://schemas.microsoft.com/office/drawing/2014/main" id="{3E791620-7348-AC66-97E9-48219DBF441F}"/>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dirty="0"/>
              <a:t>Click to edit</a:t>
            </a:r>
            <a:endParaRPr lang="it-IT" dirty="0"/>
          </a:p>
        </p:txBody>
      </p:sp>
      <p:sp>
        <p:nvSpPr>
          <p:cNvPr id="12" name="Title 11">
            <a:extLst>
              <a:ext uri="{FF2B5EF4-FFF2-40B4-BE49-F238E27FC236}">
                <a16:creationId xmlns:a16="http://schemas.microsoft.com/office/drawing/2014/main" id="{C3DE0A48-B34A-0723-EA26-7797CC73736E}"/>
              </a:ext>
            </a:extLst>
          </p:cNvPr>
          <p:cNvSpPr>
            <a:spLocks noGrp="1"/>
          </p:cNvSpPr>
          <p:nvPr>
            <p:ph type="title"/>
          </p:nvPr>
        </p:nvSpPr>
        <p:spPr>
          <a:xfrm>
            <a:off x="899251" y="1264503"/>
            <a:ext cx="7895604" cy="1610736"/>
          </a:xfrm>
          <a:prstGeom prst="rect">
            <a:avLst/>
          </a:prstGeom>
        </p:spPr>
        <p:txBody>
          <a:bodyPr/>
          <a:lstStyle>
            <a:lvl1pPr>
              <a:defRPr sz="4800" b="1" i="0">
                <a:solidFill>
                  <a:srgbClr val="FF00AE"/>
                </a:solidFill>
                <a:latin typeface="Montserrat" pitchFamily="2" charset="77"/>
              </a:defRPr>
            </a:lvl1pPr>
          </a:lstStyle>
          <a:p>
            <a:r>
              <a:rPr lang="en-GB" dirty="0"/>
              <a:t>Click to edit Master title style</a:t>
            </a:r>
            <a:endParaRPr lang="it-IT" dirty="0"/>
          </a:p>
        </p:txBody>
      </p:sp>
      <p:sp>
        <p:nvSpPr>
          <p:cNvPr id="16" name="Text Placeholder 15">
            <a:extLst>
              <a:ext uri="{FF2B5EF4-FFF2-40B4-BE49-F238E27FC236}">
                <a16:creationId xmlns:a16="http://schemas.microsoft.com/office/drawing/2014/main" id="{5354DC64-D7D4-7450-FD34-37288F5DCFEB}"/>
              </a:ext>
            </a:extLst>
          </p:cNvPr>
          <p:cNvSpPr>
            <a:spLocks noGrp="1"/>
          </p:cNvSpPr>
          <p:nvPr>
            <p:ph type="body" sz="quarter" idx="12"/>
          </p:nvPr>
        </p:nvSpPr>
        <p:spPr>
          <a:xfrm>
            <a:off x="899263" y="3697964"/>
            <a:ext cx="7895604" cy="5077870"/>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2" name="Text Placeholder 6">
            <a:extLst>
              <a:ext uri="{FF2B5EF4-FFF2-40B4-BE49-F238E27FC236}">
                <a16:creationId xmlns:a16="http://schemas.microsoft.com/office/drawing/2014/main" id="{85079D88-2FB0-73CC-E970-DA9DDE4F4F42}"/>
              </a:ext>
            </a:extLst>
          </p:cNvPr>
          <p:cNvSpPr>
            <a:spLocks noGrp="1"/>
          </p:cNvSpPr>
          <p:nvPr>
            <p:ph type="body" sz="quarter" idx="19"/>
          </p:nvPr>
        </p:nvSpPr>
        <p:spPr>
          <a:xfrm>
            <a:off x="880224" y="3120038"/>
            <a:ext cx="7898003" cy="440754"/>
          </a:xfrm>
          <a:prstGeom prst="rect">
            <a:avLst/>
          </a:prstGeom>
        </p:spPr>
        <p:txBody>
          <a:bodyPr/>
          <a:lstStyle>
            <a:lvl1pPr marL="0" indent="0">
              <a:buNone/>
              <a:defRPr sz="2200" b="0"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Tree>
    <p:extLst>
      <p:ext uri="{BB962C8B-B14F-4D97-AF65-F5344CB8AC3E}">
        <p14:creationId xmlns:p14="http://schemas.microsoft.com/office/powerpoint/2010/main" val="150967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onne testo">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354DC64-D7D4-7450-FD34-37288F5DCFEB}"/>
              </a:ext>
            </a:extLst>
          </p:cNvPr>
          <p:cNvSpPr>
            <a:spLocks noGrp="1"/>
          </p:cNvSpPr>
          <p:nvPr>
            <p:ph type="body" sz="quarter" idx="12"/>
          </p:nvPr>
        </p:nvSpPr>
        <p:spPr>
          <a:xfrm>
            <a:off x="863612" y="3693654"/>
            <a:ext cx="7898003" cy="5328843"/>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2" name="Text Placeholder 15">
            <a:extLst>
              <a:ext uri="{FF2B5EF4-FFF2-40B4-BE49-F238E27FC236}">
                <a16:creationId xmlns:a16="http://schemas.microsoft.com/office/drawing/2014/main" id="{31B46FAC-862E-582C-FE8A-33BF919ADCAD}"/>
              </a:ext>
            </a:extLst>
          </p:cNvPr>
          <p:cNvSpPr>
            <a:spLocks noGrp="1"/>
          </p:cNvSpPr>
          <p:nvPr>
            <p:ph type="body" sz="quarter" idx="13"/>
          </p:nvPr>
        </p:nvSpPr>
        <p:spPr>
          <a:xfrm>
            <a:off x="9557670" y="3693654"/>
            <a:ext cx="7866718" cy="5328843"/>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4" name="Text Placeholder 6">
            <a:extLst>
              <a:ext uri="{FF2B5EF4-FFF2-40B4-BE49-F238E27FC236}">
                <a16:creationId xmlns:a16="http://schemas.microsoft.com/office/drawing/2014/main" id="{2D23B405-D948-089B-B8FC-8671C0AF41BE}"/>
              </a:ext>
            </a:extLst>
          </p:cNvPr>
          <p:cNvSpPr>
            <a:spLocks noGrp="1"/>
          </p:cNvSpPr>
          <p:nvPr>
            <p:ph type="body" sz="quarter" idx="19"/>
          </p:nvPr>
        </p:nvSpPr>
        <p:spPr>
          <a:xfrm>
            <a:off x="880224" y="3090772"/>
            <a:ext cx="7898003" cy="440754"/>
          </a:xfrm>
          <a:prstGeom prst="rect">
            <a:avLst/>
          </a:prstGeom>
        </p:spPr>
        <p:txBody>
          <a:bodyPr/>
          <a:lstStyle>
            <a:lvl1pPr marL="0" indent="0">
              <a:buNone/>
              <a:defRPr sz="2200" b="1" i="0" spc="0">
                <a:latin typeface="Montserrat" pitchFamily="2" charset="77"/>
                <a:ea typeface="Lato" panose="020F0502020204030203" pitchFamily="34" charset="0"/>
                <a:cs typeface="Lato" panose="020F0502020204030203" pitchFamily="34" charset="0"/>
              </a:defRPr>
            </a:lvl1pPr>
          </a:lstStyle>
          <a:p>
            <a:pPr lvl="0"/>
            <a:r>
              <a:rPr lang="en-GB" dirty="0"/>
              <a:t>Click to edit</a:t>
            </a:r>
            <a:endParaRPr lang="it-IT" dirty="0"/>
          </a:p>
        </p:txBody>
      </p:sp>
      <p:sp>
        <p:nvSpPr>
          <p:cNvPr id="5" name="Text Placeholder 6">
            <a:extLst>
              <a:ext uri="{FF2B5EF4-FFF2-40B4-BE49-F238E27FC236}">
                <a16:creationId xmlns:a16="http://schemas.microsoft.com/office/drawing/2014/main" id="{D98A0181-F166-3A77-AC41-DB9DEA21EF5B}"/>
              </a:ext>
            </a:extLst>
          </p:cNvPr>
          <p:cNvSpPr>
            <a:spLocks noGrp="1"/>
          </p:cNvSpPr>
          <p:nvPr>
            <p:ph type="body" sz="quarter" idx="20"/>
          </p:nvPr>
        </p:nvSpPr>
        <p:spPr>
          <a:xfrm>
            <a:off x="9537528" y="3090772"/>
            <a:ext cx="7866718" cy="440754"/>
          </a:xfrm>
          <a:prstGeom prst="rect">
            <a:avLst/>
          </a:prstGeom>
        </p:spPr>
        <p:txBody>
          <a:bodyPr/>
          <a:lstStyle>
            <a:lvl1pPr marL="0" indent="0">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11" name="Title 11">
            <a:extLst>
              <a:ext uri="{FF2B5EF4-FFF2-40B4-BE49-F238E27FC236}">
                <a16:creationId xmlns:a16="http://schemas.microsoft.com/office/drawing/2014/main" id="{328D04B7-A024-1FF4-CD45-54F9B263BA60}"/>
              </a:ext>
            </a:extLst>
          </p:cNvPr>
          <p:cNvSpPr>
            <a:spLocks noGrp="1"/>
          </p:cNvSpPr>
          <p:nvPr>
            <p:ph type="title"/>
          </p:nvPr>
        </p:nvSpPr>
        <p:spPr>
          <a:xfrm>
            <a:off x="899250" y="1264503"/>
            <a:ext cx="16525137" cy="1061602"/>
          </a:xfrm>
          <a:prstGeom prst="rect">
            <a:avLst/>
          </a:prstGeom>
        </p:spPr>
        <p:txBody>
          <a:bodyPr/>
          <a:lstStyle>
            <a:lvl1pPr>
              <a:defRPr sz="4800" b="1" i="0">
                <a:solidFill>
                  <a:srgbClr val="FF00AE"/>
                </a:solidFill>
                <a:latin typeface="Montserrat" pitchFamily="2" charset="77"/>
              </a:defRPr>
            </a:lvl1pPr>
          </a:lstStyle>
          <a:p>
            <a:r>
              <a:rPr lang="en-GB" dirty="0"/>
              <a:t>Click to edit Master title style</a:t>
            </a:r>
            <a:endParaRPr lang="it-IT" dirty="0"/>
          </a:p>
        </p:txBody>
      </p:sp>
      <p:sp>
        <p:nvSpPr>
          <p:cNvPr id="6" name="Text Placeholder 6">
            <a:extLst>
              <a:ext uri="{FF2B5EF4-FFF2-40B4-BE49-F238E27FC236}">
                <a16:creationId xmlns:a16="http://schemas.microsoft.com/office/drawing/2014/main" id="{CC573BA1-D336-0C6A-2E9E-4456AD3F520D}"/>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Tree>
    <p:extLst>
      <p:ext uri="{BB962C8B-B14F-4D97-AF65-F5344CB8AC3E}">
        <p14:creationId xmlns:p14="http://schemas.microsoft.com/office/powerpoint/2010/main" val="207529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onn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E0BA5A-D638-42C2-B8CB-6EB82E795DAE}"/>
              </a:ext>
            </a:extLst>
          </p:cNvPr>
          <p:cNvSpPr>
            <a:spLocks noGrp="1"/>
          </p:cNvSpPr>
          <p:nvPr>
            <p:ph type="pic" sz="quarter" idx="10"/>
          </p:nvPr>
        </p:nvSpPr>
        <p:spPr>
          <a:xfrm>
            <a:off x="7113011" y="1248845"/>
            <a:ext cx="4709538" cy="4514132"/>
          </a:xfrm>
          <a:prstGeom prst="rect">
            <a:avLst/>
          </a:prstGeom>
        </p:spPr>
        <p:txBody>
          <a:bodyPr/>
          <a:lstStyle>
            <a:lvl1pPr>
              <a:defRPr sz="2000">
                <a:latin typeface="Montserrat" pitchFamily="2" charset="77"/>
              </a:defRPr>
            </a:lvl1pPr>
          </a:lstStyle>
          <a:p>
            <a:endParaRPr lang="en-ID"/>
          </a:p>
        </p:txBody>
      </p:sp>
      <p:sp>
        <p:nvSpPr>
          <p:cNvPr id="10" name="Title 11">
            <a:extLst>
              <a:ext uri="{FF2B5EF4-FFF2-40B4-BE49-F238E27FC236}">
                <a16:creationId xmlns:a16="http://schemas.microsoft.com/office/drawing/2014/main" id="{E439D428-D3FE-3006-BBFE-D2BD81C9582D}"/>
              </a:ext>
            </a:extLst>
          </p:cNvPr>
          <p:cNvSpPr>
            <a:spLocks noGrp="1"/>
          </p:cNvSpPr>
          <p:nvPr>
            <p:ph type="title" hasCustomPrompt="1"/>
          </p:nvPr>
        </p:nvSpPr>
        <p:spPr>
          <a:xfrm>
            <a:off x="899251" y="1264502"/>
            <a:ext cx="5351647" cy="4498475"/>
          </a:xfrm>
          <a:prstGeom prst="rect">
            <a:avLst/>
          </a:prstGeom>
        </p:spPr>
        <p:txBody>
          <a:bodyPr/>
          <a:lstStyle>
            <a:lvl1pPr>
              <a:defRPr sz="4800" b="1" i="0">
                <a:solidFill>
                  <a:srgbClr val="FF00AE"/>
                </a:solidFill>
                <a:latin typeface="Montserrat" pitchFamily="2" charset="77"/>
              </a:defRPr>
            </a:lvl1pPr>
          </a:lstStyle>
          <a:p>
            <a:r>
              <a:rPr lang="en-GB" dirty="0"/>
              <a:t>This is the three column text template</a:t>
            </a:r>
            <a:endParaRPr lang="it-IT" dirty="0"/>
          </a:p>
        </p:txBody>
      </p:sp>
      <p:sp>
        <p:nvSpPr>
          <p:cNvPr id="5" name="Picture Placeholder 2">
            <a:extLst>
              <a:ext uri="{FF2B5EF4-FFF2-40B4-BE49-F238E27FC236}">
                <a16:creationId xmlns:a16="http://schemas.microsoft.com/office/drawing/2014/main" id="{558F70A9-6BE7-51F2-4474-080D05281EDE}"/>
              </a:ext>
            </a:extLst>
          </p:cNvPr>
          <p:cNvSpPr>
            <a:spLocks noGrp="1"/>
          </p:cNvSpPr>
          <p:nvPr>
            <p:ph type="pic" sz="quarter" idx="25"/>
          </p:nvPr>
        </p:nvSpPr>
        <p:spPr>
          <a:xfrm>
            <a:off x="12661029" y="1248845"/>
            <a:ext cx="4709538" cy="4514132"/>
          </a:xfrm>
          <a:prstGeom prst="rect">
            <a:avLst/>
          </a:prstGeom>
        </p:spPr>
        <p:txBody>
          <a:bodyPr/>
          <a:lstStyle>
            <a:lvl1pPr>
              <a:defRPr sz="2000">
                <a:latin typeface="Montserrat" pitchFamily="2" charset="77"/>
              </a:defRPr>
            </a:lvl1pPr>
          </a:lstStyle>
          <a:p>
            <a:endParaRPr lang="en-ID"/>
          </a:p>
        </p:txBody>
      </p:sp>
      <p:sp>
        <p:nvSpPr>
          <p:cNvPr id="2" name="Text Placeholder 15">
            <a:extLst>
              <a:ext uri="{FF2B5EF4-FFF2-40B4-BE49-F238E27FC236}">
                <a16:creationId xmlns:a16="http://schemas.microsoft.com/office/drawing/2014/main" id="{E8DF0060-1096-47B8-AF08-FE829CB33936}"/>
              </a:ext>
            </a:extLst>
          </p:cNvPr>
          <p:cNvSpPr>
            <a:spLocks noGrp="1"/>
          </p:cNvSpPr>
          <p:nvPr>
            <p:ph type="body" sz="quarter" idx="12"/>
          </p:nvPr>
        </p:nvSpPr>
        <p:spPr>
          <a:xfrm>
            <a:off x="863613" y="6109855"/>
            <a:ext cx="5387286" cy="2912642"/>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4" name="Text Placeholder 15">
            <a:extLst>
              <a:ext uri="{FF2B5EF4-FFF2-40B4-BE49-F238E27FC236}">
                <a16:creationId xmlns:a16="http://schemas.microsoft.com/office/drawing/2014/main" id="{0E28C5BB-73EF-38B9-EB10-CEFE5B7BFEB9}"/>
              </a:ext>
            </a:extLst>
          </p:cNvPr>
          <p:cNvSpPr>
            <a:spLocks noGrp="1"/>
          </p:cNvSpPr>
          <p:nvPr>
            <p:ph type="body" sz="quarter" idx="26"/>
          </p:nvPr>
        </p:nvSpPr>
        <p:spPr>
          <a:xfrm>
            <a:off x="7089378" y="6109855"/>
            <a:ext cx="4733171" cy="2912642"/>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6" name="Text Placeholder 15">
            <a:extLst>
              <a:ext uri="{FF2B5EF4-FFF2-40B4-BE49-F238E27FC236}">
                <a16:creationId xmlns:a16="http://schemas.microsoft.com/office/drawing/2014/main" id="{B5B7F17C-1BB4-3B90-8515-F335342448C0}"/>
              </a:ext>
            </a:extLst>
          </p:cNvPr>
          <p:cNvSpPr>
            <a:spLocks noGrp="1"/>
          </p:cNvSpPr>
          <p:nvPr>
            <p:ph type="body" sz="quarter" idx="27"/>
          </p:nvPr>
        </p:nvSpPr>
        <p:spPr>
          <a:xfrm>
            <a:off x="12661029" y="6109855"/>
            <a:ext cx="4733171" cy="2912642"/>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7" name="Text Placeholder 6">
            <a:extLst>
              <a:ext uri="{FF2B5EF4-FFF2-40B4-BE49-F238E27FC236}">
                <a16:creationId xmlns:a16="http://schemas.microsoft.com/office/drawing/2014/main" id="{DF152306-BFD3-E0F4-80F6-3D906FE5CF74}"/>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Tree>
    <p:extLst>
      <p:ext uri="{BB962C8B-B14F-4D97-AF65-F5344CB8AC3E}">
        <p14:creationId xmlns:p14="http://schemas.microsoft.com/office/powerpoint/2010/main" val="113500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onne (version 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354DC64-D7D4-7450-FD34-37288F5DCFEB}"/>
              </a:ext>
            </a:extLst>
          </p:cNvPr>
          <p:cNvSpPr>
            <a:spLocks noGrp="1"/>
          </p:cNvSpPr>
          <p:nvPr>
            <p:ph type="body" sz="quarter" idx="12"/>
          </p:nvPr>
        </p:nvSpPr>
        <p:spPr>
          <a:xfrm>
            <a:off x="880237" y="6487751"/>
            <a:ext cx="5038426" cy="2456411"/>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3" name="Picture Placeholder 12">
            <a:extLst>
              <a:ext uri="{FF2B5EF4-FFF2-40B4-BE49-F238E27FC236}">
                <a16:creationId xmlns:a16="http://schemas.microsoft.com/office/drawing/2014/main" id="{3E0E5CF7-54E0-502E-57FD-1CF5F1F126F2}"/>
              </a:ext>
            </a:extLst>
          </p:cNvPr>
          <p:cNvSpPr>
            <a:spLocks noGrp="1"/>
          </p:cNvSpPr>
          <p:nvPr>
            <p:ph type="pic" sz="quarter" idx="14"/>
          </p:nvPr>
        </p:nvSpPr>
        <p:spPr>
          <a:xfrm>
            <a:off x="880225" y="2739559"/>
            <a:ext cx="5038426" cy="2769701"/>
          </a:xfrm>
          <a:custGeom>
            <a:avLst/>
            <a:gdLst>
              <a:gd name="connsiteX0" fmla="*/ 0 w 3299791"/>
              <a:gd name="connsiteY0" fmla="*/ 0 h 3114926"/>
              <a:gd name="connsiteX1" fmla="*/ 3299791 w 3299791"/>
              <a:gd name="connsiteY1" fmla="*/ 0 h 3114926"/>
              <a:gd name="connsiteX2" fmla="*/ 3299791 w 3299791"/>
              <a:gd name="connsiteY2" fmla="*/ 3114926 h 3114926"/>
              <a:gd name="connsiteX3" fmla="*/ 0 w 3299791"/>
              <a:gd name="connsiteY3" fmla="*/ 3114926 h 3114926"/>
            </a:gdLst>
            <a:ahLst/>
            <a:cxnLst>
              <a:cxn ang="0">
                <a:pos x="connsiteX0" y="connsiteY0"/>
              </a:cxn>
              <a:cxn ang="0">
                <a:pos x="connsiteX1" y="connsiteY1"/>
              </a:cxn>
              <a:cxn ang="0">
                <a:pos x="connsiteX2" y="connsiteY2"/>
              </a:cxn>
              <a:cxn ang="0">
                <a:pos x="connsiteX3" y="connsiteY3"/>
              </a:cxn>
            </a:cxnLst>
            <a:rect l="l" t="t" r="r" b="b"/>
            <a:pathLst>
              <a:path w="3299791" h="3114926">
                <a:moveTo>
                  <a:pt x="0" y="0"/>
                </a:moveTo>
                <a:lnTo>
                  <a:pt x="3299791" y="0"/>
                </a:lnTo>
                <a:lnTo>
                  <a:pt x="3299791" y="3114926"/>
                </a:lnTo>
                <a:lnTo>
                  <a:pt x="0" y="3114926"/>
                </a:lnTo>
                <a:close/>
              </a:path>
            </a:pathLst>
          </a:custGeom>
        </p:spPr>
        <p:txBody>
          <a:bodyPr wrap="square">
            <a:noAutofit/>
          </a:bodyPr>
          <a:lstStyle>
            <a:lvl1pPr>
              <a:defRPr sz="2000">
                <a:latin typeface="Montserrat" pitchFamily="2" charset="77"/>
              </a:defRPr>
            </a:lvl1pPr>
          </a:lstStyle>
          <a:p>
            <a:endParaRPr lang="en-ID" dirty="0"/>
          </a:p>
        </p:txBody>
      </p:sp>
      <p:sp>
        <p:nvSpPr>
          <p:cNvPr id="9" name="Text Placeholder 6">
            <a:extLst>
              <a:ext uri="{FF2B5EF4-FFF2-40B4-BE49-F238E27FC236}">
                <a16:creationId xmlns:a16="http://schemas.microsoft.com/office/drawing/2014/main" id="{5A862E33-C268-FB77-A814-048151132F42}"/>
              </a:ext>
            </a:extLst>
          </p:cNvPr>
          <p:cNvSpPr>
            <a:spLocks noGrp="1"/>
          </p:cNvSpPr>
          <p:nvPr>
            <p:ph type="body" sz="quarter" idx="19"/>
          </p:nvPr>
        </p:nvSpPr>
        <p:spPr>
          <a:xfrm>
            <a:off x="880224" y="5900907"/>
            <a:ext cx="5038427" cy="440754"/>
          </a:xfrm>
          <a:prstGeom prst="rect">
            <a:avLst/>
          </a:prstGeom>
        </p:spPr>
        <p:txBody>
          <a:bodyPr/>
          <a:lstStyle>
            <a:lvl1pPr marL="0" indent="0">
              <a:lnSpc>
                <a:spcPct val="100000"/>
              </a:lnSpc>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18" name="Text Placeholder 15">
            <a:extLst>
              <a:ext uri="{FF2B5EF4-FFF2-40B4-BE49-F238E27FC236}">
                <a16:creationId xmlns:a16="http://schemas.microsoft.com/office/drawing/2014/main" id="{D9348B45-4080-DCFB-F924-C6380803E5B0}"/>
              </a:ext>
            </a:extLst>
          </p:cNvPr>
          <p:cNvSpPr>
            <a:spLocks noGrp="1"/>
          </p:cNvSpPr>
          <p:nvPr>
            <p:ph type="body" sz="quarter" idx="20"/>
          </p:nvPr>
        </p:nvSpPr>
        <p:spPr>
          <a:xfrm>
            <a:off x="12401677" y="6487751"/>
            <a:ext cx="5038426" cy="2456411"/>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19" name="Picture Placeholder 12">
            <a:extLst>
              <a:ext uri="{FF2B5EF4-FFF2-40B4-BE49-F238E27FC236}">
                <a16:creationId xmlns:a16="http://schemas.microsoft.com/office/drawing/2014/main" id="{71D47A1D-4571-8361-99B5-59E349453F9B}"/>
              </a:ext>
            </a:extLst>
          </p:cNvPr>
          <p:cNvSpPr>
            <a:spLocks noGrp="1"/>
          </p:cNvSpPr>
          <p:nvPr>
            <p:ph type="pic" sz="quarter" idx="21"/>
          </p:nvPr>
        </p:nvSpPr>
        <p:spPr>
          <a:xfrm>
            <a:off x="12401665" y="2739559"/>
            <a:ext cx="5038426" cy="2769701"/>
          </a:xfrm>
          <a:custGeom>
            <a:avLst/>
            <a:gdLst>
              <a:gd name="connsiteX0" fmla="*/ 0 w 3299791"/>
              <a:gd name="connsiteY0" fmla="*/ 0 h 3114926"/>
              <a:gd name="connsiteX1" fmla="*/ 3299791 w 3299791"/>
              <a:gd name="connsiteY1" fmla="*/ 0 h 3114926"/>
              <a:gd name="connsiteX2" fmla="*/ 3299791 w 3299791"/>
              <a:gd name="connsiteY2" fmla="*/ 3114926 h 3114926"/>
              <a:gd name="connsiteX3" fmla="*/ 0 w 3299791"/>
              <a:gd name="connsiteY3" fmla="*/ 3114926 h 3114926"/>
            </a:gdLst>
            <a:ahLst/>
            <a:cxnLst>
              <a:cxn ang="0">
                <a:pos x="connsiteX0" y="connsiteY0"/>
              </a:cxn>
              <a:cxn ang="0">
                <a:pos x="connsiteX1" y="connsiteY1"/>
              </a:cxn>
              <a:cxn ang="0">
                <a:pos x="connsiteX2" y="connsiteY2"/>
              </a:cxn>
              <a:cxn ang="0">
                <a:pos x="connsiteX3" y="connsiteY3"/>
              </a:cxn>
            </a:cxnLst>
            <a:rect l="l" t="t" r="r" b="b"/>
            <a:pathLst>
              <a:path w="3299791" h="3114926">
                <a:moveTo>
                  <a:pt x="0" y="0"/>
                </a:moveTo>
                <a:lnTo>
                  <a:pt x="3299791" y="0"/>
                </a:lnTo>
                <a:lnTo>
                  <a:pt x="3299791" y="3114926"/>
                </a:lnTo>
                <a:lnTo>
                  <a:pt x="0" y="3114926"/>
                </a:lnTo>
                <a:close/>
              </a:path>
            </a:pathLst>
          </a:custGeom>
        </p:spPr>
        <p:txBody>
          <a:bodyPr wrap="square">
            <a:noAutofit/>
          </a:bodyPr>
          <a:lstStyle>
            <a:lvl1pPr>
              <a:defRPr sz="2000">
                <a:latin typeface="Montserrat" pitchFamily="2" charset="77"/>
              </a:defRPr>
            </a:lvl1pPr>
          </a:lstStyle>
          <a:p>
            <a:endParaRPr lang="en-ID"/>
          </a:p>
        </p:txBody>
      </p:sp>
      <p:sp>
        <p:nvSpPr>
          <p:cNvPr id="20" name="Text Placeholder 6">
            <a:extLst>
              <a:ext uri="{FF2B5EF4-FFF2-40B4-BE49-F238E27FC236}">
                <a16:creationId xmlns:a16="http://schemas.microsoft.com/office/drawing/2014/main" id="{13201131-90F0-79EA-BA3F-54A537C036D4}"/>
              </a:ext>
            </a:extLst>
          </p:cNvPr>
          <p:cNvSpPr>
            <a:spLocks noGrp="1"/>
          </p:cNvSpPr>
          <p:nvPr>
            <p:ph type="body" sz="quarter" idx="22"/>
          </p:nvPr>
        </p:nvSpPr>
        <p:spPr>
          <a:xfrm>
            <a:off x="12401664" y="5900907"/>
            <a:ext cx="5038427" cy="440754"/>
          </a:xfrm>
          <a:prstGeom prst="rect">
            <a:avLst/>
          </a:prstGeom>
        </p:spPr>
        <p:txBody>
          <a:bodyPr/>
          <a:lstStyle>
            <a:lvl1pPr marL="0" indent="0">
              <a:lnSpc>
                <a:spcPct val="100000"/>
              </a:lnSpc>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21" name="Text Placeholder 15">
            <a:extLst>
              <a:ext uri="{FF2B5EF4-FFF2-40B4-BE49-F238E27FC236}">
                <a16:creationId xmlns:a16="http://schemas.microsoft.com/office/drawing/2014/main" id="{7FA535A1-ED35-7FA8-5881-54908B7576E6}"/>
              </a:ext>
            </a:extLst>
          </p:cNvPr>
          <p:cNvSpPr>
            <a:spLocks noGrp="1"/>
          </p:cNvSpPr>
          <p:nvPr>
            <p:ph type="body" sz="quarter" idx="23"/>
          </p:nvPr>
        </p:nvSpPr>
        <p:spPr>
          <a:xfrm>
            <a:off x="6649270" y="6487751"/>
            <a:ext cx="5038426" cy="2456411"/>
          </a:xfrm>
          <a:prstGeom prst="rect">
            <a:avLst/>
          </a:prstGeom>
        </p:spPr>
        <p:txBody>
          <a:bodyPr/>
          <a:lstStyle>
            <a:lvl1pPr marL="0" indent="0">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00000"/>
              </a:lnSpc>
              <a:defRPr sz="2000">
                <a:latin typeface="Montserrat" pitchFamily="2" charset="77"/>
                <a:ea typeface="Lato" panose="020F0502020204030203" pitchFamily="34" charset="0"/>
                <a:cs typeface="Lato" panose="020F0502020204030203" pitchFamily="34" charset="0"/>
              </a:defRPr>
            </a:lvl2pPr>
            <a:lvl3pPr>
              <a:lnSpc>
                <a:spcPct val="100000"/>
              </a:lnSpc>
              <a:defRPr sz="2000">
                <a:latin typeface="Montserrat" pitchFamily="2" charset="77"/>
                <a:ea typeface="Lato" panose="020F0502020204030203" pitchFamily="34" charset="0"/>
                <a:cs typeface="Lato" panose="020F0502020204030203" pitchFamily="34" charset="0"/>
              </a:defRPr>
            </a:lvl3pPr>
            <a:lvl4pPr>
              <a:lnSpc>
                <a:spcPct val="100000"/>
              </a:lnSpc>
              <a:defRPr sz="2000">
                <a:latin typeface="Montserrat" pitchFamily="2" charset="77"/>
                <a:ea typeface="Lato" panose="020F0502020204030203" pitchFamily="34" charset="0"/>
                <a:cs typeface="Lato" panose="020F0502020204030203" pitchFamily="34" charset="0"/>
              </a:defRPr>
            </a:lvl4pPr>
            <a:lvl5pPr>
              <a:lnSpc>
                <a:spcPct val="100000"/>
              </a:lnSpc>
              <a:defRPr sz="2000">
                <a:latin typeface="Montserrat" pitchFamily="2" charset="77"/>
                <a:ea typeface="Lato" panose="020F0502020204030203" pitchFamily="34" charset="0"/>
                <a:cs typeface="Lato" panose="020F050202020403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it-IT" dirty="0"/>
          </a:p>
        </p:txBody>
      </p:sp>
      <p:sp>
        <p:nvSpPr>
          <p:cNvPr id="22" name="Picture Placeholder 12">
            <a:extLst>
              <a:ext uri="{FF2B5EF4-FFF2-40B4-BE49-F238E27FC236}">
                <a16:creationId xmlns:a16="http://schemas.microsoft.com/office/drawing/2014/main" id="{0F776691-AE9E-92B6-D43D-9F4FEE72E776}"/>
              </a:ext>
            </a:extLst>
          </p:cNvPr>
          <p:cNvSpPr>
            <a:spLocks noGrp="1"/>
          </p:cNvSpPr>
          <p:nvPr>
            <p:ph type="pic" sz="quarter" idx="24"/>
          </p:nvPr>
        </p:nvSpPr>
        <p:spPr>
          <a:xfrm>
            <a:off x="6649258" y="2739559"/>
            <a:ext cx="5038426" cy="2769701"/>
          </a:xfrm>
          <a:custGeom>
            <a:avLst/>
            <a:gdLst>
              <a:gd name="connsiteX0" fmla="*/ 0 w 3299791"/>
              <a:gd name="connsiteY0" fmla="*/ 0 h 3114926"/>
              <a:gd name="connsiteX1" fmla="*/ 3299791 w 3299791"/>
              <a:gd name="connsiteY1" fmla="*/ 0 h 3114926"/>
              <a:gd name="connsiteX2" fmla="*/ 3299791 w 3299791"/>
              <a:gd name="connsiteY2" fmla="*/ 3114926 h 3114926"/>
              <a:gd name="connsiteX3" fmla="*/ 0 w 3299791"/>
              <a:gd name="connsiteY3" fmla="*/ 3114926 h 3114926"/>
            </a:gdLst>
            <a:ahLst/>
            <a:cxnLst>
              <a:cxn ang="0">
                <a:pos x="connsiteX0" y="connsiteY0"/>
              </a:cxn>
              <a:cxn ang="0">
                <a:pos x="connsiteX1" y="connsiteY1"/>
              </a:cxn>
              <a:cxn ang="0">
                <a:pos x="connsiteX2" y="connsiteY2"/>
              </a:cxn>
              <a:cxn ang="0">
                <a:pos x="connsiteX3" y="connsiteY3"/>
              </a:cxn>
            </a:cxnLst>
            <a:rect l="l" t="t" r="r" b="b"/>
            <a:pathLst>
              <a:path w="3299791" h="3114926">
                <a:moveTo>
                  <a:pt x="0" y="0"/>
                </a:moveTo>
                <a:lnTo>
                  <a:pt x="3299791" y="0"/>
                </a:lnTo>
                <a:lnTo>
                  <a:pt x="3299791" y="3114926"/>
                </a:lnTo>
                <a:lnTo>
                  <a:pt x="0" y="3114926"/>
                </a:lnTo>
                <a:close/>
              </a:path>
            </a:pathLst>
          </a:custGeom>
        </p:spPr>
        <p:txBody>
          <a:bodyPr wrap="square">
            <a:noAutofit/>
          </a:bodyPr>
          <a:lstStyle>
            <a:lvl1pPr>
              <a:defRPr sz="2000">
                <a:latin typeface="Montserrat" pitchFamily="2" charset="77"/>
              </a:defRPr>
            </a:lvl1pPr>
          </a:lstStyle>
          <a:p>
            <a:endParaRPr lang="en-ID" dirty="0"/>
          </a:p>
        </p:txBody>
      </p:sp>
      <p:sp>
        <p:nvSpPr>
          <p:cNvPr id="23" name="Text Placeholder 6">
            <a:extLst>
              <a:ext uri="{FF2B5EF4-FFF2-40B4-BE49-F238E27FC236}">
                <a16:creationId xmlns:a16="http://schemas.microsoft.com/office/drawing/2014/main" id="{D07B54F0-FBFE-FE9E-8F62-5E26611B7D82}"/>
              </a:ext>
            </a:extLst>
          </p:cNvPr>
          <p:cNvSpPr>
            <a:spLocks noGrp="1"/>
          </p:cNvSpPr>
          <p:nvPr>
            <p:ph type="body" sz="quarter" idx="25"/>
          </p:nvPr>
        </p:nvSpPr>
        <p:spPr>
          <a:xfrm>
            <a:off x="6649257" y="5900907"/>
            <a:ext cx="5038427" cy="440754"/>
          </a:xfrm>
          <a:prstGeom prst="rect">
            <a:avLst/>
          </a:prstGeom>
        </p:spPr>
        <p:txBody>
          <a:bodyPr/>
          <a:lstStyle>
            <a:lvl1pPr marL="0" indent="0">
              <a:lnSpc>
                <a:spcPct val="100000"/>
              </a:lnSpc>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7" name="Title 11">
            <a:extLst>
              <a:ext uri="{FF2B5EF4-FFF2-40B4-BE49-F238E27FC236}">
                <a16:creationId xmlns:a16="http://schemas.microsoft.com/office/drawing/2014/main" id="{EA7EFBF5-5424-F5CC-0390-A6734098F345}"/>
              </a:ext>
            </a:extLst>
          </p:cNvPr>
          <p:cNvSpPr>
            <a:spLocks noGrp="1"/>
          </p:cNvSpPr>
          <p:nvPr>
            <p:ph type="title"/>
          </p:nvPr>
        </p:nvSpPr>
        <p:spPr>
          <a:xfrm>
            <a:off x="899251" y="1264503"/>
            <a:ext cx="16540840" cy="1061602"/>
          </a:xfrm>
          <a:prstGeom prst="rect">
            <a:avLst/>
          </a:prstGeom>
        </p:spPr>
        <p:txBody>
          <a:bodyPr/>
          <a:lstStyle>
            <a:lvl1pPr>
              <a:defRPr sz="4800" b="1" i="0">
                <a:solidFill>
                  <a:srgbClr val="FF00AE"/>
                </a:solidFill>
                <a:latin typeface="Montserrat" pitchFamily="2" charset="77"/>
              </a:defRPr>
            </a:lvl1pPr>
          </a:lstStyle>
          <a:p>
            <a:r>
              <a:rPr lang="en-GB" dirty="0"/>
              <a:t>Click to edit Master title style</a:t>
            </a:r>
            <a:endParaRPr lang="it-IT" dirty="0"/>
          </a:p>
        </p:txBody>
      </p:sp>
      <p:sp>
        <p:nvSpPr>
          <p:cNvPr id="4" name="Text Placeholder 6">
            <a:extLst>
              <a:ext uri="{FF2B5EF4-FFF2-40B4-BE49-F238E27FC236}">
                <a16:creationId xmlns:a16="http://schemas.microsoft.com/office/drawing/2014/main" id="{CA62EBE8-0C41-98D1-704F-409AD760D37D}"/>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Tree>
    <p:extLst>
      <p:ext uri="{BB962C8B-B14F-4D97-AF65-F5344CB8AC3E}">
        <p14:creationId xmlns:p14="http://schemas.microsoft.com/office/powerpoint/2010/main" val="4055480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 name="Picture Placeholder 20">
            <a:extLst>
              <a:ext uri="{FF2B5EF4-FFF2-40B4-BE49-F238E27FC236}">
                <a16:creationId xmlns:a16="http://schemas.microsoft.com/office/drawing/2014/main" id="{8C171312-56C6-574E-B5C9-758DB1F747D2}"/>
              </a:ext>
            </a:extLst>
          </p:cNvPr>
          <p:cNvSpPr>
            <a:spLocks noGrp="1"/>
          </p:cNvSpPr>
          <p:nvPr>
            <p:ph type="pic" sz="quarter" idx="16"/>
          </p:nvPr>
        </p:nvSpPr>
        <p:spPr>
          <a:xfrm>
            <a:off x="6047463" y="3474964"/>
            <a:ext cx="2160024" cy="2160024"/>
          </a:xfrm>
          <a:custGeom>
            <a:avLst/>
            <a:gdLst>
              <a:gd name="connsiteX0" fmla="*/ 720008 w 1440016"/>
              <a:gd name="connsiteY0" fmla="*/ 0 h 1440016"/>
              <a:gd name="connsiteX1" fmla="*/ 1440016 w 1440016"/>
              <a:gd name="connsiteY1" fmla="*/ 720008 h 1440016"/>
              <a:gd name="connsiteX2" fmla="*/ 720008 w 1440016"/>
              <a:gd name="connsiteY2" fmla="*/ 1440016 h 1440016"/>
              <a:gd name="connsiteX3" fmla="*/ 0 w 1440016"/>
              <a:gd name="connsiteY3" fmla="*/ 720008 h 1440016"/>
              <a:gd name="connsiteX4" fmla="*/ 720008 w 1440016"/>
              <a:gd name="connsiteY4" fmla="*/ 0 h 144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16" h="1440016">
                <a:moveTo>
                  <a:pt x="720008" y="0"/>
                </a:moveTo>
                <a:cubicBezTo>
                  <a:pt x="1117658" y="0"/>
                  <a:pt x="1440016" y="322359"/>
                  <a:pt x="1440016" y="720008"/>
                </a:cubicBezTo>
                <a:cubicBezTo>
                  <a:pt x="1440016" y="1117658"/>
                  <a:pt x="1117658" y="1440016"/>
                  <a:pt x="720008" y="1440016"/>
                </a:cubicBezTo>
                <a:cubicBezTo>
                  <a:pt x="322358" y="1440016"/>
                  <a:pt x="0" y="1117658"/>
                  <a:pt x="0" y="720008"/>
                </a:cubicBezTo>
                <a:cubicBezTo>
                  <a:pt x="0" y="322359"/>
                  <a:pt x="322358" y="0"/>
                  <a:pt x="720008" y="0"/>
                </a:cubicBezTo>
                <a:close/>
              </a:path>
            </a:pathLst>
          </a:custGeom>
          <a:noFill/>
        </p:spPr>
        <p:txBody>
          <a:bodyPr wrap="square">
            <a:noAutofit/>
          </a:bodyPr>
          <a:lstStyle>
            <a:lvl1pPr>
              <a:defRPr sz="2000">
                <a:latin typeface="Montserrat" pitchFamily="2" charset="77"/>
              </a:defRPr>
            </a:lvl1pPr>
          </a:lstStyle>
          <a:p>
            <a:endParaRPr lang="en-US"/>
          </a:p>
        </p:txBody>
      </p:sp>
      <p:sp>
        <p:nvSpPr>
          <p:cNvPr id="4" name="Picture Placeholder 15">
            <a:extLst>
              <a:ext uri="{FF2B5EF4-FFF2-40B4-BE49-F238E27FC236}">
                <a16:creationId xmlns:a16="http://schemas.microsoft.com/office/drawing/2014/main" id="{1EA4878E-1869-0744-A573-99C354BD0889}"/>
              </a:ext>
            </a:extLst>
          </p:cNvPr>
          <p:cNvSpPr>
            <a:spLocks noGrp="1"/>
          </p:cNvSpPr>
          <p:nvPr>
            <p:ph type="pic" sz="quarter" idx="13"/>
          </p:nvPr>
        </p:nvSpPr>
        <p:spPr>
          <a:xfrm>
            <a:off x="2033024" y="3474964"/>
            <a:ext cx="2160024" cy="2160024"/>
          </a:xfrm>
          <a:custGeom>
            <a:avLst/>
            <a:gdLst>
              <a:gd name="connsiteX0" fmla="*/ 720008 w 1440016"/>
              <a:gd name="connsiteY0" fmla="*/ 0 h 1440016"/>
              <a:gd name="connsiteX1" fmla="*/ 1440016 w 1440016"/>
              <a:gd name="connsiteY1" fmla="*/ 720008 h 1440016"/>
              <a:gd name="connsiteX2" fmla="*/ 720008 w 1440016"/>
              <a:gd name="connsiteY2" fmla="*/ 1440016 h 1440016"/>
              <a:gd name="connsiteX3" fmla="*/ 0 w 1440016"/>
              <a:gd name="connsiteY3" fmla="*/ 720008 h 1440016"/>
              <a:gd name="connsiteX4" fmla="*/ 720008 w 1440016"/>
              <a:gd name="connsiteY4" fmla="*/ 0 h 144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16" h="1440016">
                <a:moveTo>
                  <a:pt x="720008" y="0"/>
                </a:moveTo>
                <a:cubicBezTo>
                  <a:pt x="1117658" y="0"/>
                  <a:pt x="1440016" y="322358"/>
                  <a:pt x="1440016" y="720008"/>
                </a:cubicBezTo>
                <a:cubicBezTo>
                  <a:pt x="1440016" y="1117658"/>
                  <a:pt x="1117658" y="1440016"/>
                  <a:pt x="720008" y="1440016"/>
                </a:cubicBezTo>
                <a:cubicBezTo>
                  <a:pt x="322358" y="1440016"/>
                  <a:pt x="0" y="1117658"/>
                  <a:pt x="0" y="720008"/>
                </a:cubicBezTo>
                <a:cubicBezTo>
                  <a:pt x="0" y="322358"/>
                  <a:pt x="322358" y="0"/>
                  <a:pt x="720008" y="0"/>
                </a:cubicBezTo>
                <a:close/>
              </a:path>
            </a:pathLst>
          </a:custGeom>
          <a:noFill/>
        </p:spPr>
        <p:txBody>
          <a:bodyPr wrap="square">
            <a:noAutofit/>
          </a:bodyPr>
          <a:lstStyle>
            <a:lvl1pPr>
              <a:defRPr sz="2000">
                <a:latin typeface="Montserrat" pitchFamily="2" charset="77"/>
              </a:defRPr>
            </a:lvl1pPr>
          </a:lstStyle>
          <a:p>
            <a:endParaRPr lang="en-US"/>
          </a:p>
        </p:txBody>
      </p:sp>
      <p:sp>
        <p:nvSpPr>
          <p:cNvPr id="5" name="Picture Placeholder 15">
            <a:extLst>
              <a:ext uri="{FF2B5EF4-FFF2-40B4-BE49-F238E27FC236}">
                <a16:creationId xmlns:a16="http://schemas.microsoft.com/office/drawing/2014/main" id="{1B405B47-0468-8B42-8FD9-AF79C42A43D1}"/>
              </a:ext>
            </a:extLst>
          </p:cNvPr>
          <p:cNvSpPr>
            <a:spLocks noGrp="1"/>
          </p:cNvSpPr>
          <p:nvPr>
            <p:ph type="pic" sz="quarter" idx="17"/>
          </p:nvPr>
        </p:nvSpPr>
        <p:spPr>
          <a:xfrm>
            <a:off x="10061902" y="3474964"/>
            <a:ext cx="2160024" cy="2160024"/>
          </a:xfrm>
          <a:custGeom>
            <a:avLst/>
            <a:gdLst>
              <a:gd name="connsiteX0" fmla="*/ 720008 w 1440016"/>
              <a:gd name="connsiteY0" fmla="*/ 0 h 1440016"/>
              <a:gd name="connsiteX1" fmla="*/ 1440016 w 1440016"/>
              <a:gd name="connsiteY1" fmla="*/ 720008 h 1440016"/>
              <a:gd name="connsiteX2" fmla="*/ 720008 w 1440016"/>
              <a:gd name="connsiteY2" fmla="*/ 1440016 h 1440016"/>
              <a:gd name="connsiteX3" fmla="*/ 0 w 1440016"/>
              <a:gd name="connsiteY3" fmla="*/ 720008 h 1440016"/>
              <a:gd name="connsiteX4" fmla="*/ 720008 w 1440016"/>
              <a:gd name="connsiteY4" fmla="*/ 0 h 144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16" h="1440016">
                <a:moveTo>
                  <a:pt x="720008" y="0"/>
                </a:moveTo>
                <a:cubicBezTo>
                  <a:pt x="1117658" y="0"/>
                  <a:pt x="1440016" y="322358"/>
                  <a:pt x="1440016" y="720008"/>
                </a:cubicBezTo>
                <a:cubicBezTo>
                  <a:pt x="1440016" y="1117658"/>
                  <a:pt x="1117658" y="1440016"/>
                  <a:pt x="720008" y="1440016"/>
                </a:cubicBezTo>
                <a:cubicBezTo>
                  <a:pt x="322358" y="1440016"/>
                  <a:pt x="0" y="1117658"/>
                  <a:pt x="0" y="720008"/>
                </a:cubicBezTo>
                <a:cubicBezTo>
                  <a:pt x="0" y="322358"/>
                  <a:pt x="322358" y="0"/>
                  <a:pt x="720008" y="0"/>
                </a:cubicBezTo>
                <a:close/>
              </a:path>
            </a:pathLst>
          </a:custGeom>
          <a:noFill/>
        </p:spPr>
        <p:txBody>
          <a:bodyPr wrap="square">
            <a:noAutofit/>
          </a:bodyPr>
          <a:lstStyle>
            <a:lvl1pPr>
              <a:defRPr sz="2000">
                <a:latin typeface="Montserrat" pitchFamily="2" charset="77"/>
              </a:defRPr>
            </a:lvl1pPr>
          </a:lstStyle>
          <a:p>
            <a:endParaRPr lang="en-US"/>
          </a:p>
        </p:txBody>
      </p:sp>
      <p:sp>
        <p:nvSpPr>
          <p:cNvPr id="6" name="Picture Placeholder 15">
            <a:extLst>
              <a:ext uri="{FF2B5EF4-FFF2-40B4-BE49-F238E27FC236}">
                <a16:creationId xmlns:a16="http://schemas.microsoft.com/office/drawing/2014/main" id="{EA5202A2-5D99-DA4D-8A9E-BA3D53645DBA}"/>
              </a:ext>
            </a:extLst>
          </p:cNvPr>
          <p:cNvSpPr>
            <a:spLocks noGrp="1"/>
          </p:cNvSpPr>
          <p:nvPr>
            <p:ph type="pic" sz="quarter" idx="18"/>
          </p:nvPr>
        </p:nvSpPr>
        <p:spPr>
          <a:xfrm>
            <a:off x="14076341" y="3474964"/>
            <a:ext cx="2160024" cy="2160024"/>
          </a:xfrm>
          <a:custGeom>
            <a:avLst/>
            <a:gdLst>
              <a:gd name="connsiteX0" fmla="*/ 720008 w 1440016"/>
              <a:gd name="connsiteY0" fmla="*/ 0 h 1440016"/>
              <a:gd name="connsiteX1" fmla="*/ 1440016 w 1440016"/>
              <a:gd name="connsiteY1" fmla="*/ 720008 h 1440016"/>
              <a:gd name="connsiteX2" fmla="*/ 720008 w 1440016"/>
              <a:gd name="connsiteY2" fmla="*/ 1440016 h 1440016"/>
              <a:gd name="connsiteX3" fmla="*/ 0 w 1440016"/>
              <a:gd name="connsiteY3" fmla="*/ 720008 h 1440016"/>
              <a:gd name="connsiteX4" fmla="*/ 720008 w 1440016"/>
              <a:gd name="connsiteY4" fmla="*/ 0 h 144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16" h="1440016">
                <a:moveTo>
                  <a:pt x="720008" y="0"/>
                </a:moveTo>
                <a:cubicBezTo>
                  <a:pt x="1117658" y="0"/>
                  <a:pt x="1440016" y="322358"/>
                  <a:pt x="1440016" y="720008"/>
                </a:cubicBezTo>
                <a:cubicBezTo>
                  <a:pt x="1440016" y="1117658"/>
                  <a:pt x="1117658" y="1440016"/>
                  <a:pt x="720008" y="1440016"/>
                </a:cubicBezTo>
                <a:cubicBezTo>
                  <a:pt x="322358" y="1440016"/>
                  <a:pt x="0" y="1117658"/>
                  <a:pt x="0" y="720008"/>
                </a:cubicBezTo>
                <a:cubicBezTo>
                  <a:pt x="0" y="322358"/>
                  <a:pt x="322358" y="0"/>
                  <a:pt x="720008" y="0"/>
                </a:cubicBezTo>
                <a:close/>
              </a:path>
            </a:pathLst>
          </a:custGeom>
          <a:noFill/>
        </p:spPr>
        <p:txBody>
          <a:bodyPr wrap="square">
            <a:noAutofit/>
          </a:bodyPr>
          <a:lstStyle>
            <a:lvl1pPr>
              <a:defRPr sz="2000">
                <a:latin typeface="Montserrat" pitchFamily="2" charset="77"/>
              </a:defRPr>
            </a:lvl1pPr>
          </a:lstStyle>
          <a:p>
            <a:endParaRPr lang="en-US"/>
          </a:p>
        </p:txBody>
      </p:sp>
      <p:sp>
        <p:nvSpPr>
          <p:cNvPr id="2" name="Text Placeholder 15">
            <a:extLst>
              <a:ext uri="{FF2B5EF4-FFF2-40B4-BE49-F238E27FC236}">
                <a16:creationId xmlns:a16="http://schemas.microsoft.com/office/drawing/2014/main" id="{D02F0CB0-BB0A-920B-4D46-4CD1ADAD9A66}"/>
              </a:ext>
            </a:extLst>
          </p:cNvPr>
          <p:cNvSpPr>
            <a:spLocks noGrp="1"/>
          </p:cNvSpPr>
          <p:nvPr>
            <p:ph type="body" sz="quarter" idx="12"/>
          </p:nvPr>
        </p:nvSpPr>
        <p:spPr>
          <a:xfrm>
            <a:off x="1208626" y="6540912"/>
            <a:ext cx="3700258" cy="1260586"/>
          </a:xfrm>
          <a:prstGeom prst="rect">
            <a:avLst/>
          </a:prstGeom>
        </p:spPr>
        <p:txBody>
          <a:bodyPr/>
          <a:lstStyle>
            <a:lvl1pPr marL="0" indent="0" algn="ctr">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50000"/>
              </a:lnSpc>
              <a:defRPr sz="1600">
                <a:latin typeface="Lato" panose="020F0502020204030203" pitchFamily="34" charset="0"/>
                <a:ea typeface="Lato" panose="020F0502020204030203" pitchFamily="34" charset="0"/>
                <a:cs typeface="Lato" panose="020F0502020204030203" pitchFamily="34" charset="0"/>
              </a:defRPr>
            </a:lvl2pPr>
            <a:lvl3pPr>
              <a:lnSpc>
                <a:spcPct val="150000"/>
              </a:lnSpc>
              <a:defRPr sz="1600">
                <a:latin typeface="Lato" panose="020F0502020204030203" pitchFamily="34" charset="0"/>
                <a:ea typeface="Lato" panose="020F0502020204030203" pitchFamily="34" charset="0"/>
                <a:cs typeface="Lato" panose="020F0502020204030203" pitchFamily="34" charset="0"/>
              </a:defRPr>
            </a:lvl3pPr>
            <a:lvl4pPr>
              <a:lnSpc>
                <a:spcPct val="150000"/>
              </a:lnSpc>
              <a:defRPr sz="1600">
                <a:latin typeface="Lato" panose="020F0502020204030203" pitchFamily="34" charset="0"/>
                <a:ea typeface="Lato" panose="020F0502020204030203" pitchFamily="34" charset="0"/>
                <a:cs typeface="Lato" panose="020F0502020204030203" pitchFamily="34" charset="0"/>
              </a:defRPr>
            </a:lvl4pPr>
            <a:lvl5pPr>
              <a:lnSpc>
                <a:spcPct val="15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GB" dirty="0"/>
              <a:t>Click to edit Master text styles</a:t>
            </a:r>
            <a:endParaRPr lang="it-IT" dirty="0"/>
          </a:p>
        </p:txBody>
      </p:sp>
      <p:sp>
        <p:nvSpPr>
          <p:cNvPr id="7" name="Text Placeholder 6">
            <a:extLst>
              <a:ext uri="{FF2B5EF4-FFF2-40B4-BE49-F238E27FC236}">
                <a16:creationId xmlns:a16="http://schemas.microsoft.com/office/drawing/2014/main" id="{A3FAAD58-9DF5-C13A-F998-5CF2893A6D92}"/>
              </a:ext>
            </a:extLst>
          </p:cNvPr>
          <p:cNvSpPr>
            <a:spLocks noGrp="1"/>
          </p:cNvSpPr>
          <p:nvPr>
            <p:ph type="body" sz="quarter" idx="19"/>
          </p:nvPr>
        </p:nvSpPr>
        <p:spPr>
          <a:xfrm>
            <a:off x="1208613" y="5954067"/>
            <a:ext cx="3700259" cy="440754"/>
          </a:xfrm>
          <a:prstGeom prst="rect">
            <a:avLst/>
          </a:prstGeom>
        </p:spPr>
        <p:txBody>
          <a:bodyPr/>
          <a:lstStyle>
            <a:lvl1pPr marL="0" indent="0" algn="ctr">
              <a:buNone/>
              <a:defRPr sz="2200" b="1" i="0" spc="0">
                <a:latin typeface="Montserrat" pitchFamily="2" charset="77"/>
                <a:ea typeface="Lato" panose="020F0502020204030203" pitchFamily="34" charset="0"/>
                <a:cs typeface="Lato" panose="020F0502020204030203" pitchFamily="34" charset="0"/>
              </a:defRPr>
            </a:lvl1pPr>
          </a:lstStyle>
          <a:p>
            <a:pPr lvl="0"/>
            <a:r>
              <a:rPr lang="en-GB" dirty="0"/>
              <a:t>Click to edit</a:t>
            </a:r>
            <a:endParaRPr lang="it-IT" dirty="0"/>
          </a:p>
        </p:txBody>
      </p:sp>
      <p:sp>
        <p:nvSpPr>
          <p:cNvPr id="8" name="Text Placeholder 15">
            <a:extLst>
              <a:ext uri="{FF2B5EF4-FFF2-40B4-BE49-F238E27FC236}">
                <a16:creationId xmlns:a16="http://schemas.microsoft.com/office/drawing/2014/main" id="{5891470C-76B0-5FE0-072B-72EE8BA5064E}"/>
              </a:ext>
            </a:extLst>
          </p:cNvPr>
          <p:cNvSpPr>
            <a:spLocks noGrp="1"/>
          </p:cNvSpPr>
          <p:nvPr>
            <p:ph type="body" sz="quarter" idx="20"/>
          </p:nvPr>
        </p:nvSpPr>
        <p:spPr>
          <a:xfrm>
            <a:off x="5267279" y="6540912"/>
            <a:ext cx="3700258" cy="1260586"/>
          </a:xfrm>
          <a:prstGeom prst="rect">
            <a:avLst/>
          </a:prstGeom>
        </p:spPr>
        <p:txBody>
          <a:bodyPr/>
          <a:lstStyle>
            <a:lvl1pPr marL="0" indent="0" algn="ctr">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50000"/>
              </a:lnSpc>
              <a:defRPr sz="1600">
                <a:latin typeface="Lato" panose="020F0502020204030203" pitchFamily="34" charset="0"/>
                <a:ea typeface="Lato" panose="020F0502020204030203" pitchFamily="34" charset="0"/>
                <a:cs typeface="Lato" panose="020F0502020204030203" pitchFamily="34" charset="0"/>
              </a:defRPr>
            </a:lvl2pPr>
            <a:lvl3pPr>
              <a:lnSpc>
                <a:spcPct val="150000"/>
              </a:lnSpc>
              <a:defRPr sz="1600">
                <a:latin typeface="Lato" panose="020F0502020204030203" pitchFamily="34" charset="0"/>
                <a:ea typeface="Lato" panose="020F0502020204030203" pitchFamily="34" charset="0"/>
                <a:cs typeface="Lato" panose="020F0502020204030203" pitchFamily="34" charset="0"/>
              </a:defRPr>
            </a:lvl3pPr>
            <a:lvl4pPr>
              <a:lnSpc>
                <a:spcPct val="150000"/>
              </a:lnSpc>
              <a:defRPr sz="1600">
                <a:latin typeface="Lato" panose="020F0502020204030203" pitchFamily="34" charset="0"/>
                <a:ea typeface="Lato" panose="020F0502020204030203" pitchFamily="34" charset="0"/>
                <a:cs typeface="Lato" panose="020F0502020204030203" pitchFamily="34" charset="0"/>
              </a:defRPr>
            </a:lvl4pPr>
            <a:lvl5pPr>
              <a:lnSpc>
                <a:spcPct val="15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endParaRPr lang="it-IT"/>
          </a:p>
        </p:txBody>
      </p:sp>
      <p:sp>
        <p:nvSpPr>
          <p:cNvPr id="9" name="Text Placeholder 6">
            <a:extLst>
              <a:ext uri="{FF2B5EF4-FFF2-40B4-BE49-F238E27FC236}">
                <a16:creationId xmlns:a16="http://schemas.microsoft.com/office/drawing/2014/main" id="{4CDCFFFD-30EF-AD63-9674-BD0F37A24AA1}"/>
              </a:ext>
            </a:extLst>
          </p:cNvPr>
          <p:cNvSpPr>
            <a:spLocks noGrp="1"/>
          </p:cNvSpPr>
          <p:nvPr>
            <p:ph type="body" sz="quarter" idx="21"/>
          </p:nvPr>
        </p:nvSpPr>
        <p:spPr>
          <a:xfrm>
            <a:off x="5267266" y="5954067"/>
            <a:ext cx="3700259" cy="440754"/>
          </a:xfrm>
          <a:prstGeom prst="rect">
            <a:avLst/>
          </a:prstGeom>
        </p:spPr>
        <p:txBody>
          <a:bodyPr/>
          <a:lstStyle>
            <a:lvl1pPr marL="0" indent="0" algn="ctr">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10" name="Text Placeholder 15">
            <a:extLst>
              <a:ext uri="{FF2B5EF4-FFF2-40B4-BE49-F238E27FC236}">
                <a16:creationId xmlns:a16="http://schemas.microsoft.com/office/drawing/2014/main" id="{8D67E83C-59D5-2A47-9F19-50E170A1A85D}"/>
              </a:ext>
            </a:extLst>
          </p:cNvPr>
          <p:cNvSpPr>
            <a:spLocks noGrp="1"/>
          </p:cNvSpPr>
          <p:nvPr>
            <p:ph type="body" sz="quarter" idx="22"/>
          </p:nvPr>
        </p:nvSpPr>
        <p:spPr>
          <a:xfrm>
            <a:off x="9358016" y="6540912"/>
            <a:ext cx="3700258" cy="1260586"/>
          </a:xfrm>
          <a:prstGeom prst="rect">
            <a:avLst/>
          </a:prstGeom>
        </p:spPr>
        <p:txBody>
          <a:bodyPr/>
          <a:lstStyle>
            <a:lvl1pPr marL="0" indent="0" algn="ctr">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50000"/>
              </a:lnSpc>
              <a:defRPr sz="1600">
                <a:latin typeface="Lato" panose="020F0502020204030203" pitchFamily="34" charset="0"/>
                <a:ea typeface="Lato" panose="020F0502020204030203" pitchFamily="34" charset="0"/>
                <a:cs typeface="Lato" panose="020F0502020204030203" pitchFamily="34" charset="0"/>
              </a:defRPr>
            </a:lvl2pPr>
            <a:lvl3pPr>
              <a:lnSpc>
                <a:spcPct val="150000"/>
              </a:lnSpc>
              <a:defRPr sz="1600">
                <a:latin typeface="Lato" panose="020F0502020204030203" pitchFamily="34" charset="0"/>
                <a:ea typeface="Lato" panose="020F0502020204030203" pitchFamily="34" charset="0"/>
                <a:cs typeface="Lato" panose="020F0502020204030203" pitchFamily="34" charset="0"/>
              </a:defRPr>
            </a:lvl3pPr>
            <a:lvl4pPr>
              <a:lnSpc>
                <a:spcPct val="150000"/>
              </a:lnSpc>
              <a:defRPr sz="1600">
                <a:latin typeface="Lato" panose="020F0502020204030203" pitchFamily="34" charset="0"/>
                <a:ea typeface="Lato" panose="020F0502020204030203" pitchFamily="34" charset="0"/>
                <a:cs typeface="Lato" panose="020F0502020204030203" pitchFamily="34" charset="0"/>
              </a:defRPr>
            </a:lvl4pPr>
            <a:lvl5pPr>
              <a:lnSpc>
                <a:spcPct val="15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endParaRPr lang="it-IT"/>
          </a:p>
        </p:txBody>
      </p:sp>
      <p:sp>
        <p:nvSpPr>
          <p:cNvPr id="11" name="Text Placeholder 6">
            <a:extLst>
              <a:ext uri="{FF2B5EF4-FFF2-40B4-BE49-F238E27FC236}">
                <a16:creationId xmlns:a16="http://schemas.microsoft.com/office/drawing/2014/main" id="{C0A7DF15-C4E3-B9E5-B457-98EAEE860364}"/>
              </a:ext>
            </a:extLst>
          </p:cNvPr>
          <p:cNvSpPr>
            <a:spLocks noGrp="1"/>
          </p:cNvSpPr>
          <p:nvPr>
            <p:ph type="body" sz="quarter" idx="23"/>
          </p:nvPr>
        </p:nvSpPr>
        <p:spPr>
          <a:xfrm>
            <a:off x="9358003" y="5954067"/>
            <a:ext cx="3700259" cy="440754"/>
          </a:xfrm>
          <a:prstGeom prst="rect">
            <a:avLst/>
          </a:prstGeom>
        </p:spPr>
        <p:txBody>
          <a:bodyPr/>
          <a:lstStyle>
            <a:lvl1pPr marL="0" indent="0" algn="ctr">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12" name="Text Placeholder 15">
            <a:extLst>
              <a:ext uri="{FF2B5EF4-FFF2-40B4-BE49-F238E27FC236}">
                <a16:creationId xmlns:a16="http://schemas.microsoft.com/office/drawing/2014/main" id="{B1402CAA-1301-78F1-44C3-C04434D645F3}"/>
              </a:ext>
            </a:extLst>
          </p:cNvPr>
          <p:cNvSpPr>
            <a:spLocks noGrp="1"/>
          </p:cNvSpPr>
          <p:nvPr>
            <p:ph type="body" sz="quarter" idx="24"/>
          </p:nvPr>
        </p:nvSpPr>
        <p:spPr>
          <a:xfrm>
            <a:off x="13384584" y="6540912"/>
            <a:ext cx="3700258" cy="1260586"/>
          </a:xfrm>
          <a:prstGeom prst="rect">
            <a:avLst/>
          </a:prstGeom>
        </p:spPr>
        <p:txBody>
          <a:bodyPr/>
          <a:lstStyle>
            <a:lvl1pPr marL="0" indent="0" algn="ctr">
              <a:lnSpc>
                <a:spcPct val="100000"/>
              </a:lnSpc>
              <a:buNone/>
              <a:defRPr sz="2000">
                <a:latin typeface="Montserrat" pitchFamily="2" charset="77"/>
                <a:ea typeface="Lato" panose="020F0502020204030203" pitchFamily="34" charset="0"/>
                <a:cs typeface="Lato" panose="020F0502020204030203" pitchFamily="34" charset="0"/>
              </a:defRPr>
            </a:lvl1pPr>
            <a:lvl2pPr>
              <a:lnSpc>
                <a:spcPct val="150000"/>
              </a:lnSpc>
              <a:defRPr sz="1600">
                <a:latin typeface="Lato" panose="020F0502020204030203" pitchFamily="34" charset="0"/>
                <a:ea typeface="Lato" panose="020F0502020204030203" pitchFamily="34" charset="0"/>
                <a:cs typeface="Lato" panose="020F0502020204030203" pitchFamily="34" charset="0"/>
              </a:defRPr>
            </a:lvl2pPr>
            <a:lvl3pPr>
              <a:lnSpc>
                <a:spcPct val="150000"/>
              </a:lnSpc>
              <a:defRPr sz="1600">
                <a:latin typeface="Lato" panose="020F0502020204030203" pitchFamily="34" charset="0"/>
                <a:ea typeface="Lato" panose="020F0502020204030203" pitchFamily="34" charset="0"/>
                <a:cs typeface="Lato" panose="020F0502020204030203" pitchFamily="34" charset="0"/>
              </a:defRPr>
            </a:lvl3pPr>
            <a:lvl4pPr>
              <a:lnSpc>
                <a:spcPct val="150000"/>
              </a:lnSpc>
              <a:defRPr sz="1600">
                <a:latin typeface="Lato" panose="020F0502020204030203" pitchFamily="34" charset="0"/>
                <a:ea typeface="Lato" panose="020F0502020204030203" pitchFamily="34" charset="0"/>
                <a:cs typeface="Lato" panose="020F0502020204030203" pitchFamily="34" charset="0"/>
              </a:defRPr>
            </a:lvl4pPr>
            <a:lvl5pPr>
              <a:lnSpc>
                <a:spcPct val="15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endParaRPr lang="it-IT"/>
          </a:p>
        </p:txBody>
      </p:sp>
      <p:sp>
        <p:nvSpPr>
          <p:cNvPr id="13" name="Text Placeholder 6">
            <a:extLst>
              <a:ext uri="{FF2B5EF4-FFF2-40B4-BE49-F238E27FC236}">
                <a16:creationId xmlns:a16="http://schemas.microsoft.com/office/drawing/2014/main" id="{A06E2862-F095-2507-11E5-CEF9F6C13112}"/>
              </a:ext>
            </a:extLst>
          </p:cNvPr>
          <p:cNvSpPr>
            <a:spLocks noGrp="1"/>
          </p:cNvSpPr>
          <p:nvPr>
            <p:ph type="body" sz="quarter" idx="25"/>
          </p:nvPr>
        </p:nvSpPr>
        <p:spPr>
          <a:xfrm>
            <a:off x="13384571" y="5954067"/>
            <a:ext cx="3700259" cy="440754"/>
          </a:xfrm>
          <a:prstGeom prst="rect">
            <a:avLst/>
          </a:prstGeom>
        </p:spPr>
        <p:txBody>
          <a:bodyPr/>
          <a:lstStyle>
            <a:lvl1pPr marL="0" indent="0" algn="ctr">
              <a:buNone/>
              <a:defRPr sz="2200" b="1" i="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
        <p:nvSpPr>
          <p:cNvPr id="17" name="Title 11">
            <a:extLst>
              <a:ext uri="{FF2B5EF4-FFF2-40B4-BE49-F238E27FC236}">
                <a16:creationId xmlns:a16="http://schemas.microsoft.com/office/drawing/2014/main" id="{0B9570A7-3AA1-8B8B-D8E0-6BA6D3C8655C}"/>
              </a:ext>
            </a:extLst>
          </p:cNvPr>
          <p:cNvSpPr>
            <a:spLocks noGrp="1"/>
          </p:cNvSpPr>
          <p:nvPr>
            <p:ph type="title"/>
          </p:nvPr>
        </p:nvSpPr>
        <p:spPr>
          <a:xfrm>
            <a:off x="899251" y="1264503"/>
            <a:ext cx="16540840" cy="1061602"/>
          </a:xfrm>
          <a:prstGeom prst="rect">
            <a:avLst/>
          </a:prstGeom>
        </p:spPr>
        <p:txBody>
          <a:bodyPr/>
          <a:lstStyle>
            <a:lvl1pPr>
              <a:defRPr sz="4800" b="1" i="0">
                <a:solidFill>
                  <a:srgbClr val="FF00AE"/>
                </a:solidFill>
                <a:latin typeface="Montserrat" pitchFamily="2" charset="77"/>
              </a:defRPr>
            </a:lvl1pPr>
          </a:lstStyle>
          <a:p>
            <a:r>
              <a:rPr lang="en-GB" dirty="0"/>
              <a:t>Click to edit Master title style</a:t>
            </a:r>
            <a:endParaRPr lang="it-IT" dirty="0"/>
          </a:p>
        </p:txBody>
      </p:sp>
      <p:sp>
        <p:nvSpPr>
          <p:cNvPr id="18" name="Text Placeholder 6">
            <a:extLst>
              <a:ext uri="{FF2B5EF4-FFF2-40B4-BE49-F238E27FC236}">
                <a16:creationId xmlns:a16="http://schemas.microsoft.com/office/drawing/2014/main" id="{2313CEF1-9AC9-7A24-207A-9DE9DF1E0CCA}"/>
              </a:ext>
            </a:extLst>
          </p:cNvPr>
          <p:cNvSpPr>
            <a:spLocks noGrp="1"/>
          </p:cNvSpPr>
          <p:nvPr>
            <p:ph type="body" sz="quarter" idx="11"/>
          </p:nvPr>
        </p:nvSpPr>
        <p:spPr>
          <a:xfrm>
            <a:off x="899251" y="715858"/>
            <a:ext cx="6232525" cy="391432"/>
          </a:xfrm>
          <a:prstGeom prst="rect">
            <a:avLst/>
          </a:prstGeom>
        </p:spPr>
        <p:txBody>
          <a:bodyPr/>
          <a:lstStyle>
            <a:lvl1pPr marL="0" indent="0">
              <a:buNone/>
              <a:defRPr sz="2000" spc="0">
                <a:latin typeface="Montserrat" pitchFamily="2" charset="77"/>
                <a:ea typeface="Lato" panose="020F0502020204030203" pitchFamily="34" charset="0"/>
                <a:cs typeface="Lato" panose="020F0502020204030203" pitchFamily="34" charset="0"/>
              </a:defRPr>
            </a:lvl1pPr>
          </a:lstStyle>
          <a:p>
            <a:pPr lvl="0"/>
            <a:r>
              <a:rPr lang="en-GB"/>
              <a:t>Click to edit</a:t>
            </a:r>
            <a:endParaRPr lang="it-IT"/>
          </a:p>
        </p:txBody>
      </p:sp>
    </p:spTree>
    <p:extLst>
      <p:ext uri="{BB962C8B-B14F-4D97-AF65-F5344CB8AC3E}">
        <p14:creationId xmlns:p14="http://schemas.microsoft.com/office/powerpoint/2010/main" val="632306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49E0167-F487-0416-03CB-A1542BB2F8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405" t="17169" r="4877" b="23531"/>
          <a:stretch/>
        </p:blipFill>
        <p:spPr>
          <a:xfrm>
            <a:off x="0" y="0"/>
            <a:ext cx="18288000" cy="10287000"/>
          </a:xfrm>
          <a:prstGeom prst="rect">
            <a:avLst/>
          </a:prstGeom>
        </p:spPr>
      </p:pic>
      <p:sp>
        <p:nvSpPr>
          <p:cNvPr id="4" name="CasellaDiTesto 3">
            <a:extLst>
              <a:ext uri="{FF2B5EF4-FFF2-40B4-BE49-F238E27FC236}">
                <a16:creationId xmlns:a16="http://schemas.microsoft.com/office/drawing/2014/main" id="{61732E25-BE06-625A-AD4C-2034A7D0BBF2}"/>
              </a:ext>
            </a:extLst>
          </p:cNvPr>
          <p:cNvSpPr txBox="1"/>
          <p:nvPr userDrawn="1"/>
        </p:nvSpPr>
        <p:spPr>
          <a:xfrm>
            <a:off x="633274" y="9437328"/>
            <a:ext cx="6006904" cy="307777"/>
          </a:xfrm>
          <a:prstGeom prst="rect">
            <a:avLst/>
          </a:prstGeom>
          <a:noFill/>
        </p:spPr>
        <p:txBody>
          <a:bodyPr wrap="square" rtlCol="0">
            <a:spAutoFit/>
          </a:bodyPr>
          <a:lstStyle/>
          <a:p>
            <a:r>
              <a:rPr lang="it-IT" sz="1400" spc="300" dirty="0">
                <a:solidFill>
                  <a:schemeClr val="bg1"/>
                </a:solidFill>
                <a:latin typeface="Montserrat" pitchFamily="2" charset="77"/>
              </a:rPr>
              <a:t>#CYBERJOURNEY   |   WWW.CYBERJOURNEY.IT</a:t>
            </a:r>
          </a:p>
        </p:txBody>
      </p:sp>
      <p:pic>
        <p:nvPicPr>
          <p:cNvPr id="7" name="Immagine 6">
            <a:extLst>
              <a:ext uri="{FF2B5EF4-FFF2-40B4-BE49-F238E27FC236}">
                <a16:creationId xmlns:a16="http://schemas.microsoft.com/office/drawing/2014/main" id="{5E9A3CFE-1F35-D0F1-2410-07BE7F4BBC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18327" y="4678382"/>
            <a:ext cx="4868523" cy="783713"/>
          </a:xfrm>
          <a:prstGeom prst="rect">
            <a:avLst/>
          </a:prstGeom>
        </p:spPr>
      </p:pic>
      <p:pic>
        <p:nvPicPr>
          <p:cNvPr id="8" name="Immagine 7">
            <a:extLst>
              <a:ext uri="{FF2B5EF4-FFF2-40B4-BE49-F238E27FC236}">
                <a16:creationId xmlns:a16="http://schemas.microsoft.com/office/drawing/2014/main" id="{FE1AD31C-3E27-3F5C-123B-5AAA52FFC7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199677" y="9542135"/>
            <a:ext cx="2455049" cy="405940"/>
          </a:xfrm>
          <a:prstGeom prst="rect">
            <a:avLst/>
          </a:prstGeom>
        </p:spPr>
      </p:pic>
      <p:cxnSp>
        <p:nvCxnSpPr>
          <p:cNvPr id="9" name="Connettore 1 8">
            <a:extLst>
              <a:ext uri="{FF2B5EF4-FFF2-40B4-BE49-F238E27FC236}">
                <a16:creationId xmlns:a16="http://schemas.microsoft.com/office/drawing/2014/main" id="{AA99FD01-CD71-B263-FC06-38AE33D0E70E}"/>
              </a:ext>
            </a:extLst>
          </p:cNvPr>
          <p:cNvCxnSpPr>
            <a:cxnSpLocks/>
          </p:cNvCxnSpPr>
          <p:nvPr userDrawn="1"/>
        </p:nvCxnSpPr>
        <p:spPr>
          <a:xfrm>
            <a:off x="9144000" y="4441371"/>
            <a:ext cx="0" cy="1328058"/>
          </a:xfrm>
          <a:prstGeom prst="line">
            <a:avLst/>
          </a:prstGeom>
          <a:ln>
            <a:solidFill>
              <a:srgbClr val="E0388D"/>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7553894A-2225-32C1-E02F-A0D595B7934F}"/>
              </a:ext>
            </a:extLst>
          </p:cNvPr>
          <p:cNvSpPr txBox="1"/>
          <p:nvPr userDrawn="1"/>
        </p:nvSpPr>
        <p:spPr>
          <a:xfrm>
            <a:off x="2864751" y="4441371"/>
            <a:ext cx="5904851" cy="1200329"/>
          </a:xfrm>
          <a:prstGeom prst="rect">
            <a:avLst/>
          </a:prstGeom>
          <a:noFill/>
        </p:spPr>
        <p:txBody>
          <a:bodyPr wrap="square" rtlCol="0">
            <a:spAutoFit/>
          </a:bodyPr>
          <a:lstStyle/>
          <a:p>
            <a:pPr algn="r"/>
            <a:r>
              <a:rPr lang="it-IT" sz="3600" b="1" spc="300" dirty="0">
                <a:solidFill>
                  <a:srgbClr val="FF00AE"/>
                </a:solidFill>
                <a:latin typeface="Montserrat" pitchFamily="2" charset="77"/>
              </a:rPr>
              <a:t>GRAZIE</a:t>
            </a:r>
            <a:r>
              <a:rPr lang="it-IT" sz="3600" spc="300" dirty="0">
                <a:solidFill>
                  <a:srgbClr val="FF00AE"/>
                </a:solidFill>
                <a:latin typeface="Montserrat" pitchFamily="2" charset="77"/>
              </a:rPr>
              <a:t> PER L’ATTENZIONE</a:t>
            </a:r>
          </a:p>
        </p:txBody>
      </p:sp>
    </p:spTree>
    <p:extLst>
      <p:ext uri="{BB962C8B-B14F-4D97-AF65-F5344CB8AC3E}">
        <p14:creationId xmlns:p14="http://schemas.microsoft.com/office/powerpoint/2010/main" val="228495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Rettangolo 31">
            <a:extLst>
              <a:ext uri="{FF2B5EF4-FFF2-40B4-BE49-F238E27FC236}">
                <a16:creationId xmlns:a16="http://schemas.microsoft.com/office/drawing/2014/main" id="{353F0450-46A0-1667-6FC9-8F5448B86A07}"/>
              </a:ext>
            </a:extLst>
          </p:cNvPr>
          <p:cNvSpPr/>
          <p:nvPr userDrawn="1"/>
        </p:nvSpPr>
        <p:spPr>
          <a:xfrm>
            <a:off x="0" y="9179859"/>
            <a:ext cx="18287999" cy="1107141"/>
          </a:xfrm>
          <a:prstGeom prst="rect">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TextBox 8">
            <a:extLst>
              <a:ext uri="{FF2B5EF4-FFF2-40B4-BE49-F238E27FC236}">
                <a16:creationId xmlns:a16="http://schemas.microsoft.com/office/drawing/2014/main" id="{95AE8BD0-73CF-4DE1-AD0E-246205A44C63}"/>
              </a:ext>
            </a:extLst>
          </p:cNvPr>
          <p:cNvSpPr txBox="1"/>
          <p:nvPr userDrawn="1"/>
        </p:nvSpPr>
        <p:spPr>
          <a:xfrm>
            <a:off x="17407881" y="290324"/>
            <a:ext cx="466794" cy="369332"/>
          </a:xfrm>
          <a:prstGeom prst="rect">
            <a:avLst/>
          </a:prstGeom>
          <a:noFill/>
        </p:spPr>
        <p:txBody>
          <a:bodyPr wrap="none" rtlCol="0">
            <a:spAutoFit/>
          </a:bodyPr>
          <a:lstStyle/>
          <a:p>
            <a:fld id="{443CCC9C-A991-4663-A7CC-B96878711045}" type="slidenum">
              <a:rPr lang="en-ID" sz="1800" b="0" spc="0" smtClean="0">
                <a:solidFill>
                  <a:schemeClr val="bg1">
                    <a:lumMod val="85000"/>
                  </a:schemeClr>
                </a:solidFill>
                <a:latin typeface="Lato" panose="020F0502020204030203" pitchFamily="34" charset="0"/>
              </a:rPr>
              <a:t>‹N›</a:t>
            </a:fld>
            <a:endParaRPr lang="en-ID" sz="2400" b="0" spc="0">
              <a:solidFill>
                <a:schemeClr val="bg1">
                  <a:lumMod val="85000"/>
                </a:schemeClr>
              </a:solidFill>
              <a:latin typeface="Lato" panose="020F0502020204030203" pitchFamily="34" charset="0"/>
            </a:endParaRPr>
          </a:p>
        </p:txBody>
      </p:sp>
      <p:pic>
        <p:nvPicPr>
          <p:cNvPr id="28" name="Immagine 27">
            <a:extLst>
              <a:ext uri="{FF2B5EF4-FFF2-40B4-BE49-F238E27FC236}">
                <a16:creationId xmlns:a16="http://schemas.microsoft.com/office/drawing/2014/main" id="{1F6723B8-7384-C5B5-8E43-A49EC29FD441}"/>
              </a:ext>
            </a:extLst>
          </p:cNvPr>
          <p:cNvPicPr>
            <a:picLocks noChangeAspect="1"/>
          </p:cNvPicPr>
          <p:nvPr userDrawn="1"/>
        </p:nvPicPr>
        <p:blipFill rotWithShape="1">
          <a:blip r:embed="rId11">
            <a:alphaModFix/>
            <a:extLst>
              <a:ext uri="{28A0092B-C50C-407E-A947-70E740481C1C}">
                <a14:useLocalDpi xmlns:a14="http://schemas.microsoft.com/office/drawing/2010/main" val="0"/>
              </a:ext>
            </a:extLst>
          </a:blip>
          <a:srcRect l="16296" t="25675" b="21026"/>
          <a:stretch/>
        </p:blipFill>
        <p:spPr>
          <a:xfrm>
            <a:off x="10511" y="9179859"/>
            <a:ext cx="1755616" cy="1122904"/>
          </a:xfrm>
          <a:prstGeom prst="rect">
            <a:avLst/>
          </a:prstGeom>
        </p:spPr>
      </p:pic>
      <p:sp>
        <p:nvSpPr>
          <p:cNvPr id="37" name="CasellaDiTesto 36">
            <a:extLst>
              <a:ext uri="{FF2B5EF4-FFF2-40B4-BE49-F238E27FC236}">
                <a16:creationId xmlns:a16="http://schemas.microsoft.com/office/drawing/2014/main" id="{5FEC834E-B358-6A7F-52DA-387230C5EFFE}"/>
              </a:ext>
            </a:extLst>
          </p:cNvPr>
          <p:cNvSpPr txBox="1"/>
          <p:nvPr userDrawn="1"/>
        </p:nvSpPr>
        <p:spPr>
          <a:xfrm>
            <a:off x="6673916" y="9579540"/>
            <a:ext cx="6006904" cy="307777"/>
          </a:xfrm>
          <a:prstGeom prst="rect">
            <a:avLst/>
          </a:prstGeom>
          <a:noFill/>
        </p:spPr>
        <p:txBody>
          <a:bodyPr wrap="square" rtlCol="0">
            <a:spAutoFit/>
          </a:bodyPr>
          <a:lstStyle/>
          <a:p>
            <a:r>
              <a:rPr lang="it-IT" sz="1400" spc="300" dirty="0">
                <a:solidFill>
                  <a:schemeClr val="bg1"/>
                </a:solidFill>
                <a:latin typeface="Montserrat" pitchFamily="2" charset="77"/>
              </a:rPr>
              <a:t>#CYBERJOURNEY   |   WWW.CYBERJOURNEY.IT</a:t>
            </a:r>
          </a:p>
        </p:txBody>
      </p:sp>
      <p:pic>
        <p:nvPicPr>
          <p:cNvPr id="39" name="Immagine 38">
            <a:extLst>
              <a:ext uri="{FF2B5EF4-FFF2-40B4-BE49-F238E27FC236}">
                <a16:creationId xmlns:a16="http://schemas.microsoft.com/office/drawing/2014/main" id="{79209240-17DC-21C0-7B66-8B9E096AE6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186229" y="9542135"/>
            <a:ext cx="2455049" cy="405940"/>
          </a:xfrm>
          <a:prstGeom prst="rect">
            <a:avLst/>
          </a:prstGeom>
        </p:spPr>
      </p:pic>
      <p:pic>
        <p:nvPicPr>
          <p:cNvPr id="41" name="Immagine 40">
            <a:extLst>
              <a:ext uri="{FF2B5EF4-FFF2-40B4-BE49-F238E27FC236}">
                <a16:creationId xmlns:a16="http://schemas.microsoft.com/office/drawing/2014/main" id="{1757E15E-0A01-DAEC-8DE8-467B4029654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10535" y="9377930"/>
            <a:ext cx="3971691" cy="639345"/>
          </a:xfrm>
          <a:prstGeom prst="rect">
            <a:avLst/>
          </a:prstGeom>
        </p:spPr>
      </p:pic>
    </p:spTree>
    <p:extLst>
      <p:ext uri="{BB962C8B-B14F-4D97-AF65-F5344CB8AC3E}">
        <p14:creationId xmlns:p14="http://schemas.microsoft.com/office/powerpoint/2010/main" val="655492642"/>
      </p:ext>
    </p:extLst>
  </p:cSld>
  <p:clrMap bg1="lt1" tx1="dk1" bg2="lt2" tx2="dk2" accent1="accent1" accent2="accent2" accent3="accent3" accent4="accent4" accent5="accent5" accent6="accent6" hlink="hlink" folHlink="folHlink"/>
  <p:sldLayoutIdLst>
    <p:sldLayoutId id="2147483662" r:id="rId1"/>
    <p:sldLayoutId id="2147483696" r:id="rId2"/>
    <p:sldLayoutId id="2147483843" r:id="rId3"/>
    <p:sldLayoutId id="2147483760" r:id="rId4"/>
    <p:sldLayoutId id="2147483840" r:id="rId5"/>
    <p:sldLayoutId id="2147483711" r:id="rId6"/>
    <p:sldLayoutId id="2147483841" r:id="rId7"/>
    <p:sldLayoutId id="2147483801" r:id="rId8"/>
    <p:sldLayoutId id="2147483842" r:id="rId9"/>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44" userDrawn="1">
          <p15:clr>
            <a:srgbClr val="F26B43"/>
          </p15:clr>
        </p15:guide>
        <p15:guide id="3" pos="10976" userDrawn="1">
          <p15:clr>
            <a:srgbClr val="F26B43"/>
          </p15:clr>
        </p15:guide>
        <p15:guide id="4" pos="57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7162F7-4A58-5873-B17B-467DA8B3F727}"/>
              </a:ext>
            </a:extLst>
          </p:cNvPr>
          <p:cNvSpPr>
            <a:spLocks noGrp="1"/>
          </p:cNvSpPr>
          <p:nvPr>
            <p:ph type="body" sz="quarter" idx="11"/>
          </p:nvPr>
        </p:nvSpPr>
        <p:spPr>
          <a:xfrm>
            <a:off x="9640206" y="3020030"/>
            <a:ext cx="6365774" cy="433387"/>
          </a:xfrm>
        </p:spPr>
        <p:txBody>
          <a:bodyPr/>
          <a:lstStyle/>
          <a:p>
            <a:r>
              <a:rPr lang="it-IT" dirty="0"/>
              <a:t>June 19°,2 025</a:t>
            </a:r>
          </a:p>
        </p:txBody>
      </p:sp>
      <p:sp>
        <p:nvSpPr>
          <p:cNvPr id="5" name="Text Placeholder 4">
            <a:extLst>
              <a:ext uri="{FF2B5EF4-FFF2-40B4-BE49-F238E27FC236}">
                <a16:creationId xmlns:a16="http://schemas.microsoft.com/office/drawing/2014/main" id="{4A6797EF-BCAC-6187-171F-6DE10B310142}"/>
              </a:ext>
            </a:extLst>
          </p:cNvPr>
          <p:cNvSpPr>
            <a:spLocks noGrp="1"/>
          </p:cNvSpPr>
          <p:nvPr>
            <p:ph type="body" sz="quarter" idx="12"/>
          </p:nvPr>
        </p:nvSpPr>
        <p:spPr>
          <a:xfrm>
            <a:off x="9640206" y="5455875"/>
            <a:ext cx="6909239" cy="369332"/>
          </a:xfrm>
        </p:spPr>
        <p:txBody>
          <a:bodyPr/>
          <a:lstStyle/>
          <a:p>
            <a:r>
              <a:rPr lang="it-IT" dirty="0"/>
              <a:t>Marco M. Morana</a:t>
            </a:r>
          </a:p>
        </p:txBody>
      </p:sp>
      <p:sp>
        <p:nvSpPr>
          <p:cNvPr id="2" name="Title 1">
            <a:extLst>
              <a:ext uri="{FF2B5EF4-FFF2-40B4-BE49-F238E27FC236}">
                <a16:creationId xmlns:a16="http://schemas.microsoft.com/office/drawing/2014/main" id="{3F530271-4361-9330-21B9-779D673C40D7}"/>
              </a:ext>
            </a:extLst>
          </p:cNvPr>
          <p:cNvSpPr>
            <a:spLocks noGrp="1"/>
          </p:cNvSpPr>
          <p:nvPr>
            <p:ph type="title"/>
          </p:nvPr>
        </p:nvSpPr>
        <p:spPr>
          <a:xfrm>
            <a:off x="9640206" y="3618231"/>
            <a:ext cx="8026022" cy="1525269"/>
          </a:xfrm>
          <a:prstGeom prst="rect">
            <a:avLst/>
          </a:prstGeom>
        </p:spPr>
        <p:txBody>
          <a:bodyPr/>
          <a:lstStyle/>
          <a:p>
            <a:r>
              <a:rPr lang="en-US" sz="2800" b="1" dirty="0"/>
              <a:t>Threat Modeling AI and Blockchain Applications: Security by Design for Emerging Technologies</a:t>
            </a:r>
            <a:endParaRPr lang="it-IT" sz="2800" b="1" dirty="0">
              <a:latin typeface="Montserrat" pitchFamily="2" charset="77"/>
            </a:endParaRPr>
          </a:p>
        </p:txBody>
      </p:sp>
    </p:spTree>
    <p:extLst>
      <p:ext uri="{BB962C8B-B14F-4D97-AF65-F5344CB8AC3E}">
        <p14:creationId xmlns:p14="http://schemas.microsoft.com/office/powerpoint/2010/main" val="240431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BEBF-D659-A341-72A5-93B5EF5588BA}"/>
              </a:ext>
            </a:extLst>
          </p:cNvPr>
          <p:cNvSpPr>
            <a:spLocks noGrp="1"/>
          </p:cNvSpPr>
          <p:nvPr>
            <p:ph type="title"/>
          </p:nvPr>
        </p:nvSpPr>
        <p:spPr>
          <a:xfrm>
            <a:off x="821760" y="753669"/>
            <a:ext cx="15078686" cy="1061602"/>
          </a:xfrm>
        </p:spPr>
        <p:txBody>
          <a:bodyPr/>
          <a:lstStyle/>
          <a:p>
            <a:r>
              <a:rPr lang="en-US" dirty="0">
                <a:latin typeface="+mn-lt"/>
              </a:rPr>
              <a:t>Runtime Threat Modeling &amp; AI Threat Modeling Tools</a:t>
            </a:r>
          </a:p>
        </p:txBody>
      </p:sp>
      <p:pic>
        <p:nvPicPr>
          <p:cNvPr id="7" name="Picture 6" descr="A person holding his head and a skull&#10;&#10;AI-generated content may be incorrect.">
            <a:extLst>
              <a:ext uri="{FF2B5EF4-FFF2-40B4-BE49-F238E27FC236}">
                <a16:creationId xmlns:a16="http://schemas.microsoft.com/office/drawing/2014/main" id="{70FB97CF-7ABF-6064-A201-1C14133E4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60" y="1600107"/>
            <a:ext cx="6942891" cy="708678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180519BC-9BF5-9762-F1EA-9F313DC3D076}"/>
              </a:ext>
            </a:extLst>
          </p:cNvPr>
          <p:cNvPicPr>
            <a:picLocks noChangeAspect="1"/>
          </p:cNvPicPr>
          <p:nvPr/>
        </p:nvPicPr>
        <p:blipFill>
          <a:blip r:embed="rId4"/>
          <a:stretch>
            <a:fillRect/>
          </a:stretch>
        </p:blipFill>
        <p:spPr>
          <a:xfrm>
            <a:off x="821760" y="1593343"/>
            <a:ext cx="7204773" cy="7093549"/>
          </a:xfrm>
          <a:prstGeom prst="rect">
            <a:avLst/>
          </a:prstGeom>
        </p:spPr>
      </p:pic>
      <p:pic>
        <p:nvPicPr>
          <p:cNvPr id="9" name="Picture 8" descr="A diagram of a system&#10;&#10;AI-generated content may be incorrect.">
            <a:extLst>
              <a:ext uri="{FF2B5EF4-FFF2-40B4-BE49-F238E27FC236}">
                <a16:creationId xmlns:a16="http://schemas.microsoft.com/office/drawing/2014/main" id="{D4A24DDC-18FA-4464-7C87-1E9A08C5A3C9}"/>
              </a:ext>
            </a:extLst>
          </p:cNvPr>
          <p:cNvPicPr>
            <a:picLocks noChangeAspect="1"/>
          </p:cNvPicPr>
          <p:nvPr/>
        </p:nvPicPr>
        <p:blipFill>
          <a:blip r:embed="rId5"/>
          <a:stretch>
            <a:fillRect/>
          </a:stretch>
        </p:blipFill>
        <p:spPr>
          <a:xfrm>
            <a:off x="7764651" y="3796721"/>
            <a:ext cx="10303569" cy="4890171"/>
          </a:xfrm>
          <a:prstGeom prst="rect">
            <a:avLst/>
          </a:prstGeom>
        </p:spPr>
      </p:pic>
      <p:sp>
        <p:nvSpPr>
          <p:cNvPr id="10" name="Curved Down Arrow 9">
            <a:extLst>
              <a:ext uri="{FF2B5EF4-FFF2-40B4-BE49-F238E27FC236}">
                <a16:creationId xmlns:a16="http://schemas.microsoft.com/office/drawing/2014/main" id="{DAF61E18-9911-653F-620A-6C34352D263D}"/>
              </a:ext>
            </a:extLst>
          </p:cNvPr>
          <p:cNvSpPr/>
          <p:nvPr/>
        </p:nvSpPr>
        <p:spPr>
          <a:xfrm>
            <a:off x="7203688" y="1600107"/>
            <a:ext cx="8696758" cy="190137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12" name="TextBox 11">
            <a:extLst>
              <a:ext uri="{FF2B5EF4-FFF2-40B4-BE49-F238E27FC236}">
                <a16:creationId xmlns:a16="http://schemas.microsoft.com/office/drawing/2014/main" id="{11C47B95-F0A4-28D5-21FF-35EE5D023A41}"/>
              </a:ext>
            </a:extLst>
          </p:cNvPr>
          <p:cNvSpPr txBox="1"/>
          <p:nvPr/>
        </p:nvSpPr>
        <p:spPr>
          <a:xfrm>
            <a:off x="8644359" y="2110509"/>
            <a:ext cx="6114496" cy="1754326"/>
          </a:xfrm>
          <a:prstGeom prst="rect">
            <a:avLst/>
          </a:prstGeom>
          <a:noFill/>
        </p:spPr>
        <p:txBody>
          <a:bodyPr wrap="square" rtlCol="0">
            <a:spAutoFit/>
          </a:bodyPr>
          <a:lstStyle/>
          <a:p>
            <a:r>
              <a:rPr lang="en-US" sz="2700" dirty="0"/>
              <a:t>Feeding Runtime Architectural Context </a:t>
            </a:r>
          </a:p>
          <a:p>
            <a:r>
              <a:rPr lang="en-US" sz="2700" dirty="0"/>
              <a:t>Into Threat Model Baselines for AI Threat Model Generation to avoid GIGO </a:t>
            </a:r>
          </a:p>
          <a:p>
            <a:r>
              <a:rPr lang="en-US" sz="2700" dirty="0"/>
              <a:t>(Garbage In-Garbage-Out)</a:t>
            </a:r>
          </a:p>
        </p:txBody>
      </p:sp>
    </p:spTree>
    <p:extLst>
      <p:ext uri="{BB962C8B-B14F-4D97-AF65-F5344CB8AC3E}">
        <p14:creationId xmlns:p14="http://schemas.microsoft.com/office/powerpoint/2010/main" val="51096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B057-3A86-7FFA-58E3-495473CD9CE1}"/>
              </a:ext>
            </a:extLst>
          </p:cNvPr>
          <p:cNvSpPr>
            <a:spLocks noGrp="1"/>
          </p:cNvSpPr>
          <p:nvPr>
            <p:ph type="title"/>
          </p:nvPr>
        </p:nvSpPr>
        <p:spPr>
          <a:xfrm>
            <a:off x="939008" y="568765"/>
            <a:ext cx="15007236" cy="863221"/>
          </a:xfrm>
        </p:spPr>
        <p:txBody>
          <a:bodyPr/>
          <a:lstStyle/>
          <a:p>
            <a:r>
              <a:rPr lang="en-US" dirty="0">
                <a:latin typeface="Calibri" panose="020F0502020204030204" pitchFamily="34" charset="0"/>
                <a:cs typeface="Calibri" panose="020F0502020204030204" pitchFamily="34" charset="0"/>
              </a:rPr>
              <a:t>Key Takeaways And Call For Action</a:t>
            </a:r>
          </a:p>
        </p:txBody>
      </p:sp>
      <p:sp>
        <p:nvSpPr>
          <p:cNvPr id="4" name="Text Placeholder 2">
            <a:extLst>
              <a:ext uri="{FF2B5EF4-FFF2-40B4-BE49-F238E27FC236}">
                <a16:creationId xmlns:a16="http://schemas.microsoft.com/office/drawing/2014/main" id="{78E9C68F-BD4C-1DDA-A61A-A037BADB85D0}"/>
              </a:ext>
            </a:extLst>
          </p:cNvPr>
          <p:cNvSpPr txBox="1">
            <a:spLocks/>
          </p:cNvSpPr>
          <p:nvPr/>
        </p:nvSpPr>
        <p:spPr>
          <a:xfrm>
            <a:off x="3927649" y="1431986"/>
            <a:ext cx="13055288" cy="486993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a:r>
              <a:rPr lang="en-US" b="1" dirty="0"/>
              <a:t>Enhancing Security by Design:</a:t>
            </a:r>
            <a:r>
              <a:rPr lang="en-US" dirty="0"/>
              <a:t> Adopt a risk-driven, attack-informed, and continuously validated approach to secure emerging technologies.</a:t>
            </a:r>
          </a:p>
          <a:p>
            <a:pPr lvl="1"/>
            <a:r>
              <a:rPr lang="en-US" b="1" dirty="0"/>
              <a:t>Attack Centric Threat Modeling: </a:t>
            </a:r>
            <a:r>
              <a:rPr lang="en-US" dirty="0"/>
              <a:t>AI and blockchain demand layered, runtime-aware threat modeling that reflects real-world attack surfaces.</a:t>
            </a:r>
            <a:endParaRPr lang="en-US" b="1" dirty="0"/>
          </a:p>
          <a:p>
            <a:pPr lvl="1"/>
            <a:r>
              <a:rPr lang="en-US" b="1" dirty="0"/>
              <a:t>Collaborative Security Practice: </a:t>
            </a:r>
            <a:r>
              <a:rPr lang="en-US" dirty="0"/>
              <a:t>Initiatives like OWASP AI Exchange, Blockchain Security, and Testing Guides advance through active practitioner contributions.</a:t>
            </a:r>
          </a:p>
          <a:p>
            <a:pPr lvl="1"/>
            <a:endParaRPr lang="en-US" dirty="0"/>
          </a:p>
          <a:p>
            <a:pPr marL="1428750" lvl="1" indent="-742950">
              <a:buFont typeface="+mj-lt"/>
              <a:buAutoNum type="arabicPeriod"/>
            </a:pPr>
            <a:endParaRPr lang="en-US" dirty="0"/>
          </a:p>
          <a:p>
            <a:pPr marL="0" indent="0">
              <a:buNone/>
            </a:pPr>
            <a:endParaRPr lang="en-US" dirty="0"/>
          </a:p>
        </p:txBody>
      </p:sp>
      <p:pic>
        <p:nvPicPr>
          <p:cNvPr id="6" name="Picture 5" descr="A clipboard with a pen and a checklist&#10;&#10;AI-generated content may be incorrect.">
            <a:extLst>
              <a:ext uri="{FF2B5EF4-FFF2-40B4-BE49-F238E27FC236}">
                <a16:creationId xmlns:a16="http://schemas.microsoft.com/office/drawing/2014/main" id="{C96B8E15-98CC-0BAE-B074-44A61BA93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520" y="1917063"/>
            <a:ext cx="3593021" cy="4087868"/>
          </a:xfrm>
          <a:prstGeom prst="rect">
            <a:avLst/>
          </a:prstGeom>
        </p:spPr>
      </p:pic>
      <p:pic>
        <p:nvPicPr>
          <p:cNvPr id="10" name="Picture 9" descr="A hand and a finger pointing at a sign&#10;&#10;AI-generated content may be incorrect.">
            <a:extLst>
              <a:ext uri="{FF2B5EF4-FFF2-40B4-BE49-F238E27FC236}">
                <a16:creationId xmlns:a16="http://schemas.microsoft.com/office/drawing/2014/main" id="{7F63030C-2919-53FD-AF3C-1992DB095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65" y="6004932"/>
            <a:ext cx="3807775" cy="2365005"/>
          </a:xfrm>
          <a:prstGeom prst="rect">
            <a:avLst/>
          </a:prstGeom>
        </p:spPr>
      </p:pic>
      <p:sp>
        <p:nvSpPr>
          <p:cNvPr id="3" name="Text Placeholder 2">
            <a:extLst>
              <a:ext uri="{FF2B5EF4-FFF2-40B4-BE49-F238E27FC236}">
                <a16:creationId xmlns:a16="http://schemas.microsoft.com/office/drawing/2014/main" id="{E66BFD55-2829-C2B9-F436-3F4A7ECF1051}"/>
              </a:ext>
            </a:extLst>
          </p:cNvPr>
          <p:cNvSpPr txBox="1">
            <a:spLocks/>
          </p:cNvSpPr>
          <p:nvPr/>
        </p:nvSpPr>
        <p:spPr>
          <a:xfrm>
            <a:off x="4467540" y="6231955"/>
            <a:ext cx="13619737" cy="486993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r>
              <a:rPr lang="en-US" sz="3600" b="1" dirty="0"/>
              <a:t>Let’s build secure design together: </a:t>
            </a:r>
            <a:r>
              <a:rPr lang="en-US" sz="3600" dirty="0"/>
              <a:t>Leverage open standards, community frameworks, and real-world threat intelligence.</a:t>
            </a:r>
          </a:p>
          <a:p>
            <a:pPr marL="571500" indent="-571500"/>
            <a:r>
              <a:rPr lang="en-US" sz="3600" b="1" dirty="0"/>
              <a:t>Get involved with OWASP: </a:t>
            </a:r>
            <a:r>
              <a:rPr lang="en-US" sz="3600" dirty="0"/>
              <a:t>Contribute to shaping threat modeling and security testing guides for emerging technologies like AI and quantum computing.</a:t>
            </a:r>
          </a:p>
          <a:p>
            <a:pPr marL="1428750" lvl="1" indent="-742950">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52270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60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1158-D0EF-84E8-F5D6-9A07B1C2FF22}"/>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Table Of Contents</a:t>
            </a:r>
          </a:p>
        </p:txBody>
      </p:sp>
      <p:sp>
        <p:nvSpPr>
          <p:cNvPr id="6" name="TextBox 5">
            <a:extLst>
              <a:ext uri="{FF2B5EF4-FFF2-40B4-BE49-F238E27FC236}">
                <a16:creationId xmlns:a16="http://schemas.microsoft.com/office/drawing/2014/main" id="{7B944CCC-CA71-23CE-FB86-F473385B2165}"/>
              </a:ext>
            </a:extLst>
          </p:cNvPr>
          <p:cNvSpPr txBox="1"/>
          <p:nvPr/>
        </p:nvSpPr>
        <p:spPr>
          <a:xfrm>
            <a:off x="1169580" y="2100546"/>
            <a:ext cx="15490342" cy="6863417"/>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My Personal Journey With OWASP</a:t>
            </a:r>
          </a:p>
          <a:p>
            <a:pPr marL="571500"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Challenges of Applying Security By Design To Emerging Technologies (AI and Blockchain)</a:t>
            </a:r>
          </a:p>
          <a:p>
            <a:pPr marL="571500"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Threat Modeling:</a:t>
            </a:r>
          </a:p>
          <a:p>
            <a:pPr marL="1028700" lvl="1"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The Importance of Architectural Context</a:t>
            </a:r>
          </a:p>
          <a:p>
            <a:pPr marL="1028700" lvl="1"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Featuring PASTA Attack &amp; Risk Centric Methodology</a:t>
            </a:r>
          </a:p>
          <a:p>
            <a:pPr marL="1028700" lvl="1"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Application Threat Modeling Examples:</a:t>
            </a:r>
          </a:p>
          <a:p>
            <a:pPr marL="1485900" lvl="2"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Blockchain Decentralized Application </a:t>
            </a:r>
            <a:r>
              <a:rPr lang="en-US" sz="4000" dirty="0" err="1">
                <a:latin typeface="Calibri" panose="020F0502020204030204" pitchFamily="34" charset="0"/>
                <a:cs typeface="Calibri" panose="020F0502020204030204" pitchFamily="34" charset="0"/>
              </a:rPr>
              <a:t>dApp</a:t>
            </a:r>
            <a:endParaRPr lang="en-US" sz="4000" dirty="0">
              <a:latin typeface="Calibri" panose="020F0502020204030204" pitchFamily="34" charset="0"/>
              <a:cs typeface="Calibri" panose="020F0502020204030204" pitchFamily="34" charset="0"/>
            </a:endParaRPr>
          </a:p>
          <a:p>
            <a:pPr marL="1485900" lvl="2"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Secure AI Framework (SAIF) Architecture</a:t>
            </a:r>
          </a:p>
          <a:p>
            <a:pPr marL="1485900" lvl="2"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Runtime and AI Generated </a:t>
            </a:r>
          </a:p>
          <a:p>
            <a:pPr marL="571500"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Key Takeaways and Call for Action</a:t>
            </a:r>
          </a:p>
        </p:txBody>
      </p:sp>
    </p:spTree>
    <p:extLst>
      <p:ext uri="{BB962C8B-B14F-4D97-AF65-F5344CB8AC3E}">
        <p14:creationId xmlns:p14="http://schemas.microsoft.com/office/powerpoint/2010/main" val="363302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BD4A-B59F-9665-8D27-6067F1DDAE2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My OWASP Journey</a:t>
            </a:r>
          </a:p>
        </p:txBody>
      </p:sp>
      <p:pic>
        <p:nvPicPr>
          <p:cNvPr id="4" name="Picture 3" descr="A close-up of numbers&#10;&#10;AI-generated content may be incorrect.">
            <a:extLst>
              <a:ext uri="{FF2B5EF4-FFF2-40B4-BE49-F238E27FC236}">
                <a16:creationId xmlns:a16="http://schemas.microsoft.com/office/drawing/2014/main" id="{8E243379-E1C8-E210-A464-4A01B536D67B}"/>
              </a:ext>
            </a:extLst>
          </p:cNvPr>
          <p:cNvPicPr>
            <a:picLocks noChangeAspect="1"/>
          </p:cNvPicPr>
          <p:nvPr/>
        </p:nvPicPr>
        <p:blipFill>
          <a:blip r:embed="rId3"/>
          <a:stretch>
            <a:fillRect/>
          </a:stretch>
        </p:blipFill>
        <p:spPr>
          <a:xfrm>
            <a:off x="899251" y="5855230"/>
            <a:ext cx="15506820" cy="1717160"/>
          </a:xfrm>
          <a:prstGeom prst="rect">
            <a:avLst/>
          </a:prstGeom>
        </p:spPr>
      </p:pic>
      <p:pic>
        <p:nvPicPr>
          <p:cNvPr id="6" name="Picture 5" descr="A close-up of a mosquito&#10;&#10;AI-generated content may be incorrect.">
            <a:extLst>
              <a:ext uri="{FF2B5EF4-FFF2-40B4-BE49-F238E27FC236}">
                <a16:creationId xmlns:a16="http://schemas.microsoft.com/office/drawing/2014/main" id="{3424FF7D-4416-C54D-2514-714C6132A5E3}"/>
              </a:ext>
            </a:extLst>
          </p:cNvPr>
          <p:cNvPicPr>
            <a:picLocks noChangeAspect="1"/>
          </p:cNvPicPr>
          <p:nvPr/>
        </p:nvPicPr>
        <p:blipFill>
          <a:blip r:embed="rId4"/>
          <a:stretch>
            <a:fillRect/>
          </a:stretch>
        </p:blipFill>
        <p:spPr>
          <a:xfrm>
            <a:off x="899251" y="2483318"/>
            <a:ext cx="2277453" cy="3371912"/>
          </a:xfrm>
          <a:prstGeom prst="rect">
            <a:avLst/>
          </a:prstGeom>
        </p:spPr>
      </p:pic>
      <p:pic>
        <p:nvPicPr>
          <p:cNvPr id="7" name="Picture 6" descr="A close-up of a spider&#10;&#10;AI-generated content may be incorrect.">
            <a:extLst>
              <a:ext uri="{FF2B5EF4-FFF2-40B4-BE49-F238E27FC236}">
                <a16:creationId xmlns:a16="http://schemas.microsoft.com/office/drawing/2014/main" id="{4E9B7B4F-84CF-F80F-A1B9-CB6005775B9E}"/>
              </a:ext>
            </a:extLst>
          </p:cNvPr>
          <p:cNvPicPr>
            <a:picLocks noChangeAspect="1"/>
          </p:cNvPicPr>
          <p:nvPr/>
        </p:nvPicPr>
        <p:blipFill>
          <a:blip r:embed="rId5"/>
          <a:stretch>
            <a:fillRect/>
          </a:stretch>
        </p:blipFill>
        <p:spPr>
          <a:xfrm>
            <a:off x="3325560" y="2483318"/>
            <a:ext cx="2297840" cy="3371912"/>
          </a:xfrm>
          <a:prstGeom prst="rect">
            <a:avLst/>
          </a:prstGeom>
        </p:spPr>
      </p:pic>
      <p:sp>
        <p:nvSpPr>
          <p:cNvPr id="8" name="TextBox 7">
            <a:extLst>
              <a:ext uri="{FF2B5EF4-FFF2-40B4-BE49-F238E27FC236}">
                <a16:creationId xmlns:a16="http://schemas.microsoft.com/office/drawing/2014/main" id="{543C7E3E-0DB7-B28F-3D4E-785E7C96D99E}"/>
              </a:ext>
            </a:extLst>
          </p:cNvPr>
          <p:cNvSpPr txBox="1"/>
          <p:nvPr/>
        </p:nvSpPr>
        <p:spPr>
          <a:xfrm>
            <a:off x="882501" y="7699058"/>
            <a:ext cx="16406039" cy="1938992"/>
          </a:xfrm>
          <a:prstGeom prst="rect">
            <a:avLst/>
          </a:prstGeom>
          <a:noFill/>
        </p:spPr>
        <p:txBody>
          <a:bodyPr wrap="square" rtlCol="0">
            <a:spAutoFit/>
          </a:bodyPr>
          <a:lstStyle/>
          <a:p>
            <a:r>
              <a:rPr lang="en-US" sz="4000" b="1" i="1" dirty="0">
                <a:latin typeface="Calibri" panose="020F0502020204030204" pitchFamily="34" charset="0"/>
                <a:cs typeface="Calibri" panose="020F0502020204030204" pitchFamily="34" charset="0"/>
              </a:rPr>
              <a:t>OWASP has shaped how I approach security by design, from legacy web to emerging technologies like blockchain and AI</a:t>
            </a:r>
            <a:endParaRPr lang="en-US" sz="2400" dirty="0"/>
          </a:p>
          <a:p>
            <a:pPr lvl="0"/>
            <a:endParaRPr lang="en-US" sz="4000" dirty="0"/>
          </a:p>
        </p:txBody>
      </p:sp>
      <p:pic>
        <p:nvPicPr>
          <p:cNvPr id="9" name="Picture 8" descr="A cover of a security application&#10;&#10;AI-generated content may be incorrect.">
            <a:extLst>
              <a:ext uri="{FF2B5EF4-FFF2-40B4-BE49-F238E27FC236}">
                <a16:creationId xmlns:a16="http://schemas.microsoft.com/office/drawing/2014/main" id="{E00B1A27-7095-ECC0-22DE-C2F9D12587CD}"/>
              </a:ext>
            </a:extLst>
          </p:cNvPr>
          <p:cNvPicPr>
            <a:picLocks noChangeAspect="1"/>
          </p:cNvPicPr>
          <p:nvPr/>
        </p:nvPicPr>
        <p:blipFill>
          <a:blip r:embed="rId6"/>
          <a:stretch>
            <a:fillRect/>
          </a:stretch>
        </p:blipFill>
        <p:spPr>
          <a:xfrm>
            <a:off x="5623400" y="2441772"/>
            <a:ext cx="2526140" cy="3455003"/>
          </a:xfrm>
          <a:prstGeom prst="rect">
            <a:avLst/>
          </a:prstGeom>
        </p:spPr>
      </p:pic>
      <p:pic>
        <p:nvPicPr>
          <p:cNvPr id="10" name="Picture 9" descr="A book cover of a book&#10;&#10;AI-generated content may be incorrect.">
            <a:extLst>
              <a:ext uri="{FF2B5EF4-FFF2-40B4-BE49-F238E27FC236}">
                <a16:creationId xmlns:a16="http://schemas.microsoft.com/office/drawing/2014/main" id="{98C3F889-2AC5-821A-51BB-BD9AAE9FCC0D}"/>
              </a:ext>
            </a:extLst>
          </p:cNvPr>
          <p:cNvPicPr>
            <a:picLocks noChangeAspect="1"/>
          </p:cNvPicPr>
          <p:nvPr/>
        </p:nvPicPr>
        <p:blipFill>
          <a:blip r:embed="rId7"/>
          <a:stretch>
            <a:fillRect/>
          </a:stretch>
        </p:blipFill>
        <p:spPr>
          <a:xfrm>
            <a:off x="8149540" y="2404712"/>
            <a:ext cx="2526140" cy="3371912"/>
          </a:xfrm>
          <a:prstGeom prst="rect">
            <a:avLst/>
          </a:prstGeom>
        </p:spPr>
      </p:pic>
      <p:pic>
        <p:nvPicPr>
          <p:cNvPr id="12" name="Picture 11" descr="A group of people sitting in chairs&#10;&#10;AI-generated content may be incorrect.">
            <a:extLst>
              <a:ext uri="{FF2B5EF4-FFF2-40B4-BE49-F238E27FC236}">
                <a16:creationId xmlns:a16="http://schemas.microsoft.com/office/drawing/2014/main" id="{F8BA6883-9A2D-CBB3-F073-272D5F3698C6}"/>
              </a:ext>
            </a:extLst>
          </p:cNvPr>
          <p:cNvPicPr>
            <a:picLocks noChangeAspect="1"/>
          </p:cNvPicPr>
          <p:nvPr/>
        </p:nvPicPr>
        <p:blipFill>
          <a:blip r:embed="rId8"/>
          <a:stretch>
            <a:fillRect/>
          </a:stretch>
        </p:blipFill>
        <p:spPr>
          <a:xfrm>
            <a:off x="11463365" y="2441772"/>
            <a:ext cx="2405012" cy="1860399"/>
          </a:xfrm>
          <a:prstGeom prst="rect">
            <a:avLst/>
          </a:prstGeom>
        </p:spPr>
      </p:pic>
      <p:pic>
        <p:nvPicPr>
          <p:cNvPr id="11" name="Picture 10" descr="A person wearing glasses and a suit&#10;&#10;AI-generated content may be incorrect.">
            <a:extLst>
              <a:ext uri="{FF2B5EF4-FFF2-40B4-BE49-F238E27FC236}">
                <a16:creationId xmlns:a16="http://schemas.microsoft.com/office/drawing/2014/main" id="{319EE927-ADFE-FA7C-D345-5B6C68073725}"/>
              </a:ext>
            </a:extLst>
          </p:cNvPr>
          <p:cNvPicPr>
            <a:picLocks noChangeAspect="1"/>
          </p:cNvPicPr>
          <p:nvPr/>
        </p:nvPicPr>
        <p:blipFill>
          <a:blip r:embed="rId9"/>
          <a:stretch>
            <a:fillRect/>
          </a:stretch>
        </p:blipFill>
        <p:spPr>
          <a:xfrm>
            <a:off x="10808362" y="2391512"/>
            <a:ext cx="1381125" cy="1628775"/>
          </a:xfrm>
          <a:prstGeom prst="rect">
            <a:avLst/>
          </a:prstGeom>
        </p:spPr>
      </p:pic>
      <p:pic>
        <p:nvPicPr>
          <p:cNvPr id="13" name="Picture 12" descr="A group of men sitting in chairs&#10;&#10;AI-generated content may be incorrect.">
            <a:extLst>
              <a:ext uri="{FF2B5EF4-FFF2-40B4-BE49-F238E27FC236}">
                <a16:creationId xmlns:a16="http://schemas.microsoft.com/office/drawing/2014/main" id="{743723EE-D96E-3573-1FF1-EF71FE2A87C0}"/>
              </a:ext>
            </a:extLst>
          </p:cNvPr>
          <p:cNvPicPr>
            <a:picLocks noChangeAspect="1"/>
          </p:cNvPicPr>
          <p:nvPr/>
        </p:nvPicPr>
        <p:blipFill>
          <a:blip r:embed="rId10"/>
          <a:stretch>
            <a:fillRect/>
          </a:stretch>
        </p:blipFill>
        <p:spPr>
          <a:xfrm>
            <a:off x="10808362" y="4263140"/>
            <a:ext cx="3060015" cy="1476423"/>
          </a:xfrm>
          <a:prstGeom prst="rect">
            <a:avLst/>
          </a:prstGeom>
        </p:spPr>
      </p:pic>
      <p:pic>
        <p:nvPicPr>
          <p:cNvPr id="14" name="Picture 13" descr="A cover of a book&#10;&#10;AI-generated content may be incorrect.">
            <a:extLst>
              <a:ext uri="{FF2B5EF4-FFF2-40B4-BE49-F238E27FC236}">
                <a16:creationId xmlns:a16="http://schemas.microsoft.com/office/drawing/2014/main" id="{5F51D058-1877-1492-74EF-10431F1EEB9A}"/>
              </a:ext>
            </a:extLst>
          </p:cNvPr>
          <p:cNvPicPr>
            <a:picLocks noChangeAspect="1"/>
          </p:cNvPicPr>
          <p:nvPr/>
        </p:nvPicPr>
        <p:blipFill>
          <a:blip r:embed="rId11"/>
          <a:stretch>
            <a:fillRect/>
          </a:stretch>
        </p:blipFill>
        <p:spPr>
          <a:xfrm>
            <a:off x="14001059" y="2433597"/>
            <a:ext cx="2405012" cy="3314141"/>
          </a:xfrm>
          <a:prstGeom prst="rect">
            <a:avLst/>
          </a:prstGeom>
        </p:spPr>
      </p:pic>
    </p:spTree>
    <p:extLst>
      <p:ext uri="{BB962C8B-B14F-4D97-AF65-F5344CB8AC3E}">
        <p14:creationId xmlns:p14="http://schemas.microsoft.com/office/powerpoint/2010/main" val="23362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B23BB6-2A63-7E87-F6A6-372C057E477A}"/>
              </a:ext>
            </a:extLst>
          </p:cNvPr>
          <p:cNvSpPr>
            <a:spLocks noGrp="1"/>
          </p:cNvSpPr>
          <p:nvPr>
            <p:ph type="body" sz="quarter" idx="12"/>
          </p:nvPr>
        </p:nvSpPr>
        <p:spPr>
          <a:xfrm>
            <a:off x="899251" y="1571796"/>
            <a:ext cx="10115114" cy="6948749"/>
          </a:xfrm>
        </p:spPr>
        <p:txBody>
          <a:bodyPr lIns="91440" tIns="45720" rIns="91440" bIns="45720" anchor="t"/>
          <a:lstStyle/>
          <a:p>
            <a:r>
              <a:rPr lang="en-US" sz="4000" b="1" dirty="0">
                <a:latin typeface="Calibri"/>
                <a:ea typeface="Lato"/>
                <a:cs typeface="Calibri"/>
              </a:rPr>
              <a:t>Why It Falls Short:</a:t>
            </a:r>
          </a:p>
          <a:p>
            <a:pPr marL="742950" indent="-742950">
              <a:buFont typeface="+mj-lt"/>
              <a:buAutoNum type="arabicPeriod"/>
            </a:pPr>
            <a:r>
              <a:rPr lang="en-US" sz="4000" b="1" dirty="0">
                <a:latin typeface="Calibri"/>
                <a:ea typeface="Lato"/>
                <a:cs typeface="Calibri"/>
              </a:rPr>
              <a:t>Rapid Innovation: </a:t>
            </a:r>
            <a:r>
              <a:rPr lang="en-US" sz="4000" dirty="0">
                <a:latin typeface="Calibri"/>
                <a:ea typeface="Lato"/>
                <a:cs typeface="Calibri"/>
              </a:rPr>
              <a:t>the technology evolves faster than the corresponding security design patterns</a:t>
            </a:r>
          </a:p>
          <a:p>
            <a:pPr marL="742950" indent="-742950">
              <a:buFont typeface="+mj-lt"/>
              <a:buAutoNum type="arabicPeriod"/>
            </a:pPr>
            <a:r>
              <a:rPr lang="en-US" sz="4000" b="1" dirty="0">
                <a:latin typeface="Calibri" panose="020F0502020204030204" pitchFamily="34" charset="0"/>
                <a:cs typeface="Calibri" panose="020F0502020204030204" pitchFamily="34" charset="0"/>
              </a:rPr>
              <a:t>Security as Afterthought: </a:t>
            </a:r>
            <a:r>
              <a:rPr lang="en-US" sz="4000" dirty="0">
                <a:latin typeface="Calibri" panose="020F0502020204030204" pitchFamily="34" charset="0"/>
                <a:cs typeface="Calibri" panose="020F0502020204030204" pitchFamily="34" charset="0"/>
              </a:rPr>
              <a:t>early adoption tends to prioritize functionality over secure design, use cases are rarely tested against real-word threat and attack scenarios</a:t>
            </a:r>
          </a:p>
          <a:p>
            <a:pPr marL="742950" indent="-742950">
              <a:buAutoNum type="arabicPeriod"/>
            </a:pPr>
            <a:r>
              <a:rPr lang="en-US" sz="4000" b="1" dirty="0">
                <a:latin typeface="Calibri"/>
                <a:ea typeface="Lato"/>
                <a:cs typeface="Calibri"/>
              </a:rPr>
              <a:t>Tooling Gaps: </a:t>
            </a:r>
            <a:r>
              <a:rPr lang="en-US" sz="4000" dirty="0">
                <a:latin typeface="Calibri"/>
                <a:ea typeface="Lato"/>
                <a:cs typeface="Calibri"/>
              </a:rPr>
              <a:t>security tools for AI are internally ad-hoc developed (e.g. RAG tools) lagging behind to technology innovations</a:t>
            </a:r>
            <a:endParaRPr lang="en-US" dirty="0"/>
          </a:p>
        </p:txBody>
      </p:sp>
      <p:sp>
        <p:nvSpPr>
          <p:cNvPr id="6" name="Title 5">
            <a:extLst>
              <a:ext uri="{FF2B5EF4-FFF2-40B4-BE49-F238E27FC236}">
                <a16:creationId xmlns:a16="http://schemas.microsoft.com/office/drawing/2014/main" id="{631ADEA8-AA75-B505-A5F4-144DF32F6169}"/>
              </a:ext>
            </a:extLst>
          </p:cNvPr>
          <p:cNvSpPr>
            <a:spLocks noGrp="1"/>
          </p:cNvSpPr>
          <p:nvPr>
            <p:ph type="title"/>
          </p:nvPr>
        </p:nvSpPr>
        <p:spPr>
          <a:xfrm>
            <a:off x="899250" y="715674"/>
            <a:ext cx="16525137" cy="1061602"/>
          </a:xfrm>
        </p:spPr>
        <p:txBody>
          <a:bodyPr/>
          <a:lstStyle/>
          <a:p>
            <a:r>
              <a:rPr lang="en-US" dirty="0">
                <a:latin typeface="Calibri" panose="020F0502020204030204" pitchFamily="34" charset="0"/>
                <a:cs typeface="Calibri" panose="020F0502020204030204" pitchFamily="34" charset="0"/>
              </a:rPr>
              <a:t>Security By Design of Emerging Technologies</a:t>
            </a:r>
          </a:p>
        </p:txBody>
      </p:sp>
      <p:pic>
        <p:nvPicPr>
          <p:cNvPr id="17" name="Picture 16" descr="A person holding a brick and building a house&#10;&#10;AI-generated content may be incorrect.">
            <a:extLst>
              <a:ext uri="{FF2B5EF4-FFF2-40B4-BE49-F238E27FC236}">
                <a16:creationId xmlns:a16="http://schemas.microsoft.com/office/drawing/2014/main" id="{F8F203B6-23C3-F7EB-2A40-A3384F409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9886" y="2579665"/>
            <a:ext cx="5758863" cy="5670718"/>
          </a:xfrm>
          <a:prstGeom prst="rect">
            <a:avLst/>
          </a:prstGeom>
        </p:spPr>
      </p:pic>
    </p:spTree>
    <p:extLst>
      <p:ext uri="{BB962C8B-B14F-4D97-AF65-F5344CB8AC3E}">
        <p14:creationId xmlns:p14="http://schemas.microsoft.com/office/powerpoint/2010/main" val="261806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CD381C-DEC5-B7D7-56F6-A9486DF55CAB}"/>
              </a:ext>
            </a:extLst>
          </p:cNvPr>
          <p:cNvSpPr>
            <a:spLocks noGrp="1"/>
          </p:cNvSpPr>
          <p:nvPr>
            <p:ph type="title"/>
          </p:nvPr>
        </p:nvSpPr>
        <p:spPr>
          <a:xfrm>
            <a:off x="881431" y="626549"/>
            <a:ext cx="16525137" cy="1061602"/>
          </a:xfrm>
        </p:spPr>
        <p:txBody>
          <a:bodyPr/>
          <a:lstStyle/>
          <a:p>
            <a:r>
              <a:rPr lang="en-US" dirty="0">
                <a:latin typeface="Calibri" panose="020F0502020204030204" pitchFamily="34" charset="0"/>
                <a:cs typeface="Calibri" panose="020F0502020204030204" pitchFamily="34" charset="0"/>
              </a:rPr>
              <a:t>Let’s Start With the Architecture</a:t>
            </a:r>
          </a:p>
        </p:txBody>
      </p:sp>
      <p:sp>
        <p:nvSpPr>
          <p:cNvPr id="16" name="Text Placeholder 1">
            <a:extLst>
              <a:ext uri="{FF2B5EF4-FFF2-40B4-BE49-F238E27FC236}">
                <a16:creationId xmlns:a16="http://schemas.microsoft.com/office/drawing/2014/main" id="{3875DCA3-9C39-F10B-9037-FDE78BE3C0E5}"/>
              </a:ext>
            </a:extLst>
          </p:cNvPr>
          <p:cNvSpPr>
            <a:spLocks noGrp="1"/>
          </p:cNvSpPr>
          <p:nvPr>
            <p:ph type="body" sz="quarter" idx="12"/>
          </p:nvPr>
        </p:nvSpPr>
        <p:spPr>
          <a:xfrm>
            <a:off x="881431" y="1840878"/>
            <a:ext cx="10116079" cy="6605243"/>
          </a:xfrm>
        </p:spPr>
        <p:txBody>
          <a:bodyPr lIns="91440" tIns="45720" rIns="91440" bIns="45720" anchor="t"/>
          <a:lstStyle/>
          <a:p>
            <a:pPr marL="742950" indent="-742950">
              <a:buFont typeface="+mj-lt"/>
              <a:buAutoNum type="arabicPeriod"/>
            </a:pPr>
            <a:r>
              <a:rPr kumimoji="0" lang="en-US" sz="4000" b="1" i="0" u="none" strike="noStrike" kern="1200" cap="none" spc="0" normalizeH="0" baseline="0" noProof="0" dirty="0">
                <a:ln>
                  <a:noFill/>
                </a:ln>
                <a:solidFill>
                  <a:srgbClr val="000000"/>
                </a:solidFill>
                <a:effectLst/>
                <a:uLnTx/>
                <a:uFillTx/>
                <a:latin typeface="Calibri" panose="020F0502020204030204"/>
                <a:ea typeface="+mn-ea"/>
                <a:cs typeface="+mn-cs"/>
              </a:rPr>
              <a:t>Know What You’re Securing: </a:t>
            </a: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Understand the context </a:t>
            </a:r>
            <a:r>
              <a:rPr lang="en-US" sz="4000" dirty="0">
                <a:solidFill>
                  <a:srgbClr val="000000"/>
                </a:solidFill>
                <a:latin typeface="Calibri" panose="020F0502020204030204"/>
                <a:ea typeface="+mn-ea"/>
                <a:cs typeface="+mn-cs"/>
              </a:rPr>
              <a:t>for </a:t>
            </a: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components, end to end data flows, and trust boundaries</a:t>
            </a:r>
            <a:endParaRPr lang="en-US" sz="4000" b="1" dirty="0">
              <a:latin typeface="Calibri" panose="020F0502020204030204" pitchFamily="34" charset="0"/>
              <a:cs typeface="Calibri" panose="020F0502020204030204" pitchFamily="34" charset="0"/>
            </a:endParaRPr>
          </a:p>
          <a:p>
            <a:pPr marL="742950" indent="-742950">
              <a:buFont typeface="+mj-lt"/>
              <a:buAutoNum type="arabicPeriod"/>
            </a:pPr>
            <a:r>
              <a:rPr lang="en-US" sz="4000" b="1" dirty="0">
                <a:latin typeface="Calibri"/>
                <a:ea typeface="Lato"/>
                <a:cs typeface="Calibri"/>
              </a:rPr>
              <a:t>Analyze The Risks: </a:t>
            </a:r>
            <a:r>
              <a:rPr lang="en-US" sz="4000" dirty="0">
                <a:latin typeface="Calibri"/>
                <a:ea typeface="Lato"/>
                <a:cs typeface="Calibri"/>
              </a:rPr>
              <a:t>Threats, Assets,  Attack Surface &amp; Vectors, Weaknesses (CWEs), Vulnerabilities (CVEs) and Impacts</a:t>
            </a:r>
            <a:endParaRPr lang="en-US" sz="4000" b="1" dirty="0">
              <a:latin typeface="Calibri"/>
              <a:ea typeface="Lato"/>
              <a:cs typeface="Calibri"/>
            </a:endParaRPr>
          </a:p>
          <a:p>
            <a:pPr marL="742950" indent="-742950">
              <a:buFont typeface="+mj-lt"/>
              <a:buAutoNum type="arabicPeriod"/>
            </a:pPr>
            <a:r>
              <a:rPr lang="en-US" sz="4000" b="1" dirty="0">
                <a:latin typeface="Calibri" panose="020F0502020204030204" pitchFamily="34" charset="0"/>
                <a:cs typeface="Calibri" panose="020F0502020204030204" pitchFamily="34" charset="0"/>
              </a:rPr>
              <a:t>Design for Attack Resilience (The Goal): </a:t>
            </a:r>
            <a:r>
              <a:rPr lang="en-US" sz="4000" dirty="0">
                <a:latin typeface="Calibri" panose="020F0502020204030204" pitchFamily="34" charset="0"/>
                <a:cs typeface="Calibri" panose="020F0502020204030204" pitchFamily="34" charset="0"/>
              </a:rPr>
              <a:t>anticipate threats, contain compromises, and maintain critical functionality even when under attacks </a:t>
            </a:r>
            <a:endParaRPr lang="en-US" sz="4000" b="1" dirty="0">
              <a:latin typeface="Calibri" panose="020F0502020204030204" pitchFamily="34" charset="0"/>
              <a:cs typeface="Calibri" panose="020F0502020204030204" pitchFamily="34" charset="0"/>
            </a:endParaRPr>
          </a:p>
        </p:txBody>
      </p:sp>
      <p:pic>
        <p:nvPicPr>
          <p:cNvPr id="17" name="Picture 16" descr="A diagram of a computer&#10;&#10;AI-generated content may be incorrect.">
            <a:extLst>
              <a:ext uri="{FF2B5EF4-FFF2-40B4-BE49-F238E27FC236}">
                <a16:creationId xmlns:a16="http://schemas.microsoft.com/office/drawing/2014/main" id="{41596401-901B-12E1-23FD-70DB546D6E8B}"/>
              </a:ext>
            </a:extLst>
          </p:cNvPr>
          <p:cNvPicPr>
            <a:picLocks noChangeAspect="1"/>
          </p:cNvPicPr>
          <p:nvPr/>
        </p:nvPicPr>
        <p:blipFill>
          <a:blip r:embed="rId3"/>
          <a:stretch>
            <a:fillRect/>
          </a:stretch>
        </p:blipFill>
        <p:spPr>
          <a:xfrm>
            <a:off x="10997510" y="1970579"/>
            <a:ext cx="7057623" cy="6345839"/>
          </a:xfrm>
          <a:prstGeom prst="rect">
            <a:avLst/>
          </a:prstGeom>
        </p:spPr>
      </p:pic>
      <p:pic>
        <p:nvPicPr>
          <p:cNvPr id="18" name="Picture 17">
            <a:extLst>
              <a:ext uri="{FF2B5EF4-FFF2-40B4-BE49-F238E27FC236}">
                <a16:creationId xmlns:a16="http://schemas.microsoft.com/office/drawing/2014/main" id="{F499BCEC-CF47-75C8-4B6D-A822A826A22F}"/>
              </a:ext>
            </a:extLst>
          </p:cNvPr>
          <p:cNvPicPr>
            <a:picLocks noChangeAspect="1"/>
          </p:cNvPicPr>
          <p:nvPr/>
        </p:nvPicPr>
        <p:blipFill>
          <a:blip r:embed="rId4"/>
          <a:stretch>
            <a:fillRect/>
          </a:stretch>
        </p:blipFill>
        <p:spPr>
          <a:xfrm>
            <a:off x="16338086" y="2766341"/>
            <a:ext cx="1068482" cy="323030"/>
          </a:xfrm>
          <a:prstGeom prst="rect">
            <a:avLst/>
          </a:prstGeom>
        </p:spPr>
      </p:pic>
    </p:spTree>
    <p:extLst>
      <p:ext uri="{BB962C8B-B14F-4D97-AF65-F5344CB8AC3E}">
        <p14:creationId xmlns:p14="http://schemas.microsoft.com/office/powerpoint/2010/main" val="337300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7A0B-13E7-2113-411A-DFA8304D098A}"/>
              </a:ext>
            </a:extLst>
          </p:cNvPr>
          <p:cNvSpPr>
            <a:spLocks noGrp="1"/>
          </p:cNvSpPr>
          <p:nvPr>
            <p:ph type="title"/>
          </p:nvPr>
        </p:nvSpPr>
        <p:spPr>
          <a:xfrm>
            <a:off x="1065707" y="816405"/>
            <a:ext cx="15078686" cy="1061602"/>
          </a:xfrm>
        </p:spPr>
        <p:txBody>
          <a:bodyPr/>
          <a:lstStyle/>
          <a:p>
            <a:r>
              <a:rPr lang="en-US" dirty="0">
                <a:latin typeface="Calibri" panose="020F0502020204030204" pitchFamily="34" charset="0"/>
                <a:cs typeface="Calibri" panose="020F0502020204030204" pitchFamily="34" charset="0"/>
              </a:rPr>
              <a:t>PASTA Threat Modeling</a:t>
            </a:r>
          </a:p>
        </p:txBody>
      </p:sp>
      <p:sp>
        <p:nvSpPr>
          <p:cNvPr id="4" name="Text Placeholder 1">
            <a:extLst>
              <a:ext uri="{FF2B5EF4-FFF2-40B4-BE49-F238E27FC236}">
                <a16:creationId xmlns:a16="http://schemas.microsoft.com/office/drawing/2014/main" id="{B868F73B-A47F-D35E-D9E7-F9D2FE70E539}"/>
              </a:ext>
            </a:extLst>
          </p:cNvPr>
          <p:cNvSpPr txBox="1">
            <a:spLocks/>
          </p:cNvSpPr>
          <p:nvPr/>
        </p:nvSpPr>
        <p:spPr>
          <a:xfrm>
            <a:off x="1069372" y="2134720"/>
            <a:ext cx="8840172" cy="6605243"/>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sz="4000" b="1" dirty="0">
              <a:latin typeface="Calibri" panose="020F0502020204030204" pitchFamily="34" charset="0"/>
              <a:cs typeface="Calibri" panose="020F0502020204030204" pitchFamily="34" charset="0"/>
            </a:endParaRPr>
          </a:p>
        </p:txBody>
      </p:sp>
      <p:sp>
        <p:nvSpPr>
          <p:cNvPr id="5" name="Text Placeholder 1">
            <a:extLst>
              <a:ext uri="{FF2B5EF4-FFF2-40B4-BE49-F238E27FC236}">
                <a16:creationId xmlns:a16="http://schemas.microsoft.com/office/drawing/2014/main" id="{463FE784-E8EA-30FE-6D8D-F09EB41B2321}"/>
              </a:ext>
            </a:extLst>
          </p:cNvPr>
          <p:cNvSpPr txBox="1">
            <a:spLocks/>
          </p:cNvSpPr>
          <p:nvPr/>
        </p:nvSpPr>
        <p:spPr>
          <a:xfrm>
            <a:off x="1069372" y="2029161"/>
            <a:ext cx="16466788" cy="217708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b="1" dirty="0"/>
              <a:t>Just a reminder PASTA is a threat modeling methodology, not a culinary school. So, if you came here expecting a special family recipe… you’re in the wrong slide deck!” </a:t>
            </a:r>
            <a:r>
              <a:rPr lang="en-US" sz="3200" i="1" dirty="0"/>
              <a:t>Although, we do serve up a spicy helping of attack simulation and a generous portion of risk analysis… al dente</a:t>
            </a:r>
            <a:endParaRPr lang="en-US" sz="3200" dirty="0"/>
          </a:p>
          <a:p>
            <a:endParaRPr lang="en-US" sz="40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E93FA76-50E2-6C5D-0393-D98E8DFB5230}"/>
              </a:ext>
            </a:extLst>
          </p:cNvPr>
          <p:cNvSpPr txBox="1"/>
          <p:nvPr/>
        </p:nvSpPr>
        <p:spPr>
          <a:xfrm>
            <a:off x="1410414" y="4206241"/>
            <a:ext cx="15808214" cy="4524315"/>
          </a:xfrm>
          <a:prstGeom prst="rect">
            <a:avLst/>
          </a:prstGeom>
          <a:noFill/>
        </p:spPr>
        <p:txBody>
          <a:bodyPr wrap="square">
            <a:spAutoFit/>
          </a:bodyPr>
          <a:lstStyle/>
          <a:p>
            <a:r>
              <a:rPr lang="en-US" sz="3200" dirty="0"/>
              <a:t>Forget boiling water—this PASTA serves up:</a:t>
            </a:r>
          </a:p>
          <a:p>
            <a:pPr>
              <a:buNone/>
            </a:pPr>
            <a:r>
              <a:rPr lang="en-US" sz="3200" dirty="0"/>
              <a:t>🔍 </a:t>
            </a:r>
            <a:r>
              <a:rPr lang="en-US" sz="3200" b="1" dirty="0"/>
              <a:t>Risk Reduction</a:t>
            </a:r>
            <a:r>
              <a:rPr lang="en-US" sz="3200" dirty="0"/>
              <a:t> over red sauce – prioritize threats based on business impact</a:t>
            </a:r>
          </a:p>
          <a:p>
            <a:pPr>
              <a:buNone/>
            </a:pPr>
            <a:r>
              <a:rPr lang="en-US" sz="3200" dirty="0"/>
              <a:t>🧠 </a:t>
            </a:r>
            <a:r>
              <a:rPr lang="en-US" sz="3200" b="1" dirty="0"/>
              <a:t>Attack Insights</a:t>
            </a:r>
            <a:r>
              <a:rPr lang="en-US" sz="3200" dirty="0"/>
              <a:t> – with MITRE ATT&amp;CK, kill chains, and a dash of TTPs</a:t>
            </a:r>
          </a:p>
          <a:p>
            <a:pPr>
              <a:buNone/>
            </a:pPr>
            <a:r>
              <a:rPr lang="en-US" sz="3200" dirty="0"/>
              <a:t>🏗️ </a:t>
            </a:r>
            <a:r>
              <a:rPr lang="en-US" sz="3200" b="1" dirty="0"/>
              <a:t>Architecture Focus</a:t>
            </a:r>
            <a:r>
              <a:rPr lang="en-US" sz="3200" dirty="0"/>
              <a:t> – trust zones, data flows, and all the spicy interactions</a:t>
            </a:r>
          </a:p>
          <a:p>
            <a:pPr>
              <a:buNone/>
            </a:pPr>
            <a:r>
              <a:rPr lang="en-US" sz="3200" dirty="0"/>
              <a:t>🕵️‍♂️ </a:t>
            </a:r>
            <a:r>
              <a:rPr lang="en-US" sz="3200" b="1" dirty="0"/>
              <a:t>Threat Intelligence</a:t>
            </a:r>
            <a:r>
              <a:rPr lang="en-US" sz="3200" dirty="0"/>
              <a:t> – real-world actors, IOCs, and techniques—no kitchen spies here</a:t>
            </a:r>
          </a:p>
          <a:p>
            <a:pPr>
              <a:buNone/>
            </a:pPr>
            <a:r>
              <a:rPr lang="en-US" sz="3200" dirty="0"/>
              <a:t>🎯 </a:t>
            </a:r>
            <a:r>
              <a:rPr lang="en-US" sz="3200" b="1" dirty="0"/>
              <a:t>Context-Aware Threats</a:t>
            </a:r>
            <a:r>
              <a:rPr lang="en-US" sz="3200" dirty="0"/>
              <a:t> – tailored to your tech stack, not a one-size-fits-all dish</a:t>
            </a:r>
          </a:p>
          <a:p>
            <a:pPr>
              <a:buNone/>
            </a:pPr>
            <a:r>
              <a:rPr lang="en-US" sz="3200" dirty="0"/>
              <a:t>🧩 </a:t>
            </a:r>
            <a:r>
              <a:rPr lang="en-US" sz="3200" b="1" dirty="0"/>
              <a:t>Vulnerability Pairings</a:t>
            </a:r>
            <a:r>
              <a:rPr lang="en-US" sz="3200" dirty="0"/>
              <a:t> – CVEs, CWEs, and scan results for every bite</a:t>
            </a:r>
          </a:p>
          <a:p>
            <a:r>
              <a:rPr lang="en-US" sz="3200" dirty="0"/>
              <a:t>🚀 </a:t>
            </a:r>
            <a:r>
              <a:rPr lang="en-US" sz="3200" b="1" dirty="0"/>
              <a:t>Emerging Tech Ready</a:t>
            </a:r>
            <a:r>
              <a:rPr lang="en-US" sz="3200" dirty="0"/>
              <a:t> – works great with LLMs, </a:t>
            </a:r>
            <a:r>
              <a:rPr lang="en-US" sz="3200" dirty="0" err="1"/>
              <a:t>DApps</a:t>
            </a:r>
            <a:r>
              <a:rPr lang="en-US" sz="3200" dirty="0"/>
              <a:t>, smart contracts—</a:t>
            </a:r>
            <a:r>
              <a:rPr lang="en-US" sz="3200" b="1" dirty="0" err="1"/>
              <a:t>mangia</a:t>
            </a:r>
            <a:r>
              <a:rPr lang="en-US" sz="3200" b="1" dirty="0"/>
              <a:t> secure-by-design!</a:t>
            </a:r>
          </a:p>
        </p:txBody>
      </p:sp>
    </p:spTree>
    <p:extLst>
      <p:ext uri="{BB962C8B-B14F-4D97-AF65-F5344CB8AC3E}">
        <p14:creationId xmlns:p14="http://schemas.microsoft.com/office/powerpoint/2010/main" val="48651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686C-BFB4-A8C7-A1B6-7289347CB0E3}"/>
              </a:ext>
            </a:extLst>
          </p:cNvPr>
          <p:cNvSpPr>
            <a:spLocks noGrp="1"/>
          </p:cNvSpPr>
          <p:nvPr>
            <p:ph type="title"/>
          </p:nvPr>
        </p:nvSpPr>
        <p:spPr>
          <a:xfrm>
            <a:off x="1043365" y="786487"/>
            <a:ext cx="15078686" cy="1061602"/>
          </a:xfrm>
        </p:spPr>
        <p:txBody>
          <a:bodyPr/>
          <a:lstStyle/>
          <a:p>
            <a:r>
              <a:rPr lang="en-US" dirty="0">
                <a:latin typeface="Calibri" panose="020F0502020204030204" pitchFamily="34" charset="0"/>
                <a:cs typeface="Calibri" panose="020F0502020204030204" pitchFamily="34" charset="0"/>
              </a:rPr>
              <a:t>Distributed Application (</a:t>
            </a:r>
            <a:r>
              <a:rPr lang="en-US" dirty="0" err="1">
                <a:latin typeface="Calibri" panose="020F0502020204030204" pitchFamily="34" charset="0"/>
                <a:cs typeface="Calibri" panose="020F0502020204030204" pitchFamily="34" charset="0"/>
              </a:rPr>
              <a:t>dApp</a:t>
            </a:r>
            <a:r>
              <a:rPr lang="en-US" dirty="0">
                <a:latin typeface="Calibri" panose="020F0502020204030204" pitchFamily="34" charset="0"/>
                <a:cs typeface="Calibri" panose="020F0502020204030204" pitchFamily="34" charset="0"/>
              </a:rPr>
              <a:t>) Threat Model</a:t>
            </a:r>
          </a:p>
        </p:txBody>
      </p:sp>
      <p:pic>
        <p:nvPicPr>
          <p:cNvPr id="4" name="Picture 3" descr="A diagram of a blockchain&#10;&#10;AI-generated content may be incorrect.">
            <a:extLst>
              <a:ext uri="{FF2B5EF4-FFF2-40B4-BE49-F238E27FC236}">
                <a16:creationId xmlns:a16="http://schemas.microsoft.com/office/drawing/2014/main" id="{CC7DE3E6-3972-E209-DB95-3AD86C6A6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240" y="2326105"/>
            <a:ext cx="6746240" cy="6399471"/>
          </a:xfrm>
          <a:prstGeom prst="rect">
            <a:avLst/>
          </a:prstGeom>
        </p:spPr>
      </p:pic>
      <p:pic>
        <p:nvPicPr>
          <p:cNvPr id="5" name="Picture 2">
            <a:extLst>
              <a:ext uri="{FF2B5EF4-FFF2-40B4-BE49-F238E27FC236}">
                <a16:creationId xmlns:a16="http://schemas.microsoft.com/office/drawing/2014/main" id="{30A2FF0F-F335-CFEC-8F86-95031D5F3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584" y="2017358"/>
            <a:ext cx="14966832" cy="705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0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paper&#10;&#10;AI-generated content may be incorrect.">
            <a:extLst>
              <a:ext uri="{FF2B5EF4-FFF2-40B4-BE49-F238E27FC236}">
                <a16:creationId xmlns:a16="http://schemas.microsoft.com/office/drawing/2014/main" id="{4451BCCD-D43D-F320-602A-886C35D00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360" y="1892300"/>
            <a:ext cx="7091680" cy="7091680"/>
          </a:xfrm>
          <a:prstGeom prst="rect">
            <a:avLst/>
          </a:prstGeom>
        </p:spPr>
      </p:pic>
      <p:pic>
        <p:nvPicPr>
          <p:cNvPr id="10" name="Picture 9" descr="A diagram of a software development&#10;&#10;AI-generated content may be incorrect.">
            <a:extLst>
              <a:ext uri="{FF2B5EF4-FFF2-40B4-BE49-F238E27FC236}">
                <a16:creationId xmlns:a16="http://schemas.microsoft.com/office/drawing/2014/main" id="{95C7EB79-5DEA-715B-A1C5-53A1B0F2F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676" y="1783106"/>
            <a:ext cx="9045110" cy="7310067"/>
          </a:xfrm>
          <a:prstGeom prst="rect">
            <a:avLst/>
          </a:prstGeom>
        </p:spPr>
      </p:pic>
      <p:sp>
        <p:nvSpPr>
          <p:cNvPr id="2" name="Title 1">
            <a:extLst>
              <a:ext uri="{FF2B5EF4-FFF2-40B4-BE49-F238E27FC236}">
                <a16:creationId xmlns:a16="http://schemas.microsoft.com/office/drawing/2014/main" id="{59F10B66-7873-3726-BD8F-5EB2802FFE83}"/>
              </a:ext>
            </a:extLst>
          </p:cNvPr>
          <p:cNvSpPr>
            <a:spLocks noGrp="1"/>
          </p:cNvSpPr>
          <p:nvPr>
            <p:ph type="title"/>
          </p:nvPr>
        </p:nvSpPr>
        <p:spPr>
          <a:xfrm>
            <a:off x="975451" y="851686"/>
            <a:ext cx="15078686" cy="1061602"/>
          </a:xfrm>
        </p:spPr>
        <p:txBody>
          <a:bodyPr/>
          <a:lstStyle/>
          <a:p>
            <a:r>
              <a:rPr lang="en-US" dirty="0">
                <a:latin typeface="Calibri" panose="020F0502020204030204" pitchFamily="34" charset="0"/>
                <a:cs typeface="Calibri" panose="020F0502020204030204" pitchFamily="34" charset="0"/>
              </a:rPr>
              <a:t>AI Threat Model (High Level Attack Surface)</a:t>
            </a:r>
          </a:p>
        </p:txBody>
      </p:sp>
      <p:pic>
        <p:nvPicPr>
          <p:cNvPr id="6" name="Picture 5" descr="A diagram of a software company&#10;&#10;AI-generated content may be incorrect.">
            <a:extLst>
              <a:ext uri="{FF2B5EF4-FFF2-40B4-BE49-F238E27FC236}">
                <a16:creationId xmlns:a16="http://schemas.microsoft.com/office/drawing/2014/main" id="{5CA46090-4445-B986-AA23-038FC731F6FA}"/>
              </a:ext>
            </a:extLst>
          </p:cNvPr>
          <p:cNvPicPr>
            <a:picLocks noChangeAspect="1"/>
          </p:cNvPicPr>
          <p:nvPr/>
        </p:nvPicPr>
        <p:blipFill>
          <a:blip r:embed="rId5"/>
          <a:stretch>
            <a:fillRect/>
          </a:stretch>
        </p:blipFill>
        <p:spPr>
          <a:xfrm>
            <a:off x="3329076" y="1783106"/>
            <a:ext cx="12689501" cy="7091680"/>
          </a:xfrm>
          <a:prstGeom prst="rect">
            <a:avLst/>
          </a:prstGeom>
        </p:spPr>
      </p:pic>
      <p:sp>
        <p:nvSpPr>
          <p:cNvPr id="15" name="Right Arrow 14">
            <a:extLst>
              <a:ext uri="{FF2B5EF4-FFF2-40B4-BE49-F238E27FC236}">
                <a16:creationId xmlns:a16="http://schemas.microsoft.com/office/drawing/2014/main" id="{2B7996B0-195E-D9A8-8F80-CEDD2BFD4F2F}"/>
              </a:ext>
            </a:extLst>
          </p:cNvPr>
          <p:cNvSpPr/>
          <p:nvPr/>
        </p:nvSpPr>
        <p:spPr>
          <a:xfrm>
            <a:off x="5897880" y="2911926"/>
            <a:ext cx="360634" cy="21989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3CA93954-B4D9-CF19-125F-08E5A54DDEBB}"/>
              </a:ext>
            </a:extLst>
          </p:cNvPr>
          <p:cNvSpPr/>
          <p:nvPr/>
        </p:nvSpPr>
        <p:spPr>
          <a:xfrm rot="5400000" flipV="1">
            <a:off x="6330598" y="3951000"/>
            <a:ext cx="360634"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25B74872-F64C-717B-7972-CA0CDC05602E}"/>
              </a:ext>
            </a:extLst>
          </p:cNvPr>
          <p:cNvSpPr/>
          <p:nvPr/>
        </p:nvSpPr>
        <p:spPr>
          <a:xfrm rot="5400000" flipV="1">
            <a:off x="6384359" y="4625791"/>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AA733BA-1471-AC97-ADF7-CE2A1696EA4C}"/>
              </a:ext>
            </a:extLst>
          </p:cNvPr>
          <p:cNvSpPr/>
          <p:nvPr/>
        </p:nvSpPr>
        <p:spPr>
          <a:xfrm rot="16200000" flipV="1">
            <a:off x="8257053" y="7565854"/>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B77380CA-173A-CD4D-499B-BDFDAFC8EEBF}"/>
              </a:ext>
            </a:extLst>
          </p:cNvPr>
          <p:cNvSpPr/>
          <p:nvPr/>
        </p:nvSpPr>
        <p:spPr>
          <a:xfrm rot="16200000" flipV="1">
            <a:off x="7844300" y="7043884"/>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C4F4B3E-6A8C-B371-2DF9-A688F5BB4BA1}"/>
              </a:ext>
            </a:extLst>
          </p:cNvPr>
          <p:cNvSpPr/>
          <p:nvPr/>
        </p:nvSpPr>
        <p:spPr>
          <a:xfrm rot="16200000" flipV="1">
            <a:off x="8483863" y="6300934"/>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53B451C-2465-546D-E09E-7E176CE584D2}"/>
              </a:ext>
            </a:extLst>
          </p:cNvPr>
          <p:cNvSpPr/>
          <p:nvPr/>
        </p:nvSpPr>
        <p:spPr>
          <a:xfrm rot="16200000" flipV="1">
            <a:off x="6716023" y="5687524"/>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6A0D164-C295-C875-E7CD-4A7D9BAC6675}"/>
              </a:ext>
            </a:extLst>
          </p:cNvPr>
          <p:cNvSpPr/>
          <p:nvPr/>
        </p:nvSpPr>
        <p:spPr>
          <a:xfrm rot="16200000" flipV="1">
            <a:off x="7565653" y="5047875"/>
            <a:ext cx="253112" cy="19125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98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C850-113C-A21D-848A-8AB776B38876}"/>
              </a:ext>
            </a:extLst>
          </p:cNvPr>
          <p:cNvSpPr>
            <a:spLocks noGrp="1"/>
          </p:cNvSpPr>
          <p:nvPr>
            <p:ph type="title"/>
          </p:nvPr>
        </p:nvSpPr>
        <p:spPr>
          <a:xfrm>
            <a:off x="899251" y="800457"/>
            <a:ext cx="15078686" cy="1061602"/>
          </a:xfrm>
        </p:spPr>
        <p:txBody>
          <a:bodyPr/>
          <a:lstStyle/>
          <a:p>
            <a:r>
              <a:rPr lang="en-US" dirty="0">
                <a:latin typeface="Calibri" panose="020F0502020204030204" pitchFamily="34" charset="0"/>
                <a:cs typeface="Calibri" panose="020F0502020204030204" pitchFamily="34" charset="0"/>
              </a:rPr>
              <a:t>AI Threat Model (Chatbot LLM, Threat LLM08, Detail Level) </a:t>
            </a:r>
          </a:p>
        </p:txBody>
      </p:sp>
      <p:pic>
        <p:nvPicPr>
          <p:cNvPr id="6" name="Picture 5" descr="A person looking at a magnifying glass&#10;&#10;AI-generated content may be incorrect.">
            <a:extLst>
              <a:ext uri="{FF2B5EF4-FFF2-40B4-BE49-F238E27FC236}">
                <a16:creationId xmlns:a16="http://schemas.microsoft.com/office/drawing/2014/main" id="{8EED89AA-C9BE-A172-3FE0-A276122C5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851" y="2160002"/>
            <a:ext cx="6656743" cy="6656743"/>
          </a:xfrm>
          <a:prstGeom prst="rect">
            <a:avLst/>
          </a:prstGeom>
        </p:spPr>
      </p:pic>
      <p:pic>
        <p:nvPicPr>
          <p:cNvPr id="7" name="Picture 2">
            <a:extLst>
              <a:ext uri="{FF2B5EF4-FFF2-40B4-BE49-F238E27FC236}">
                <a16:creationId xmlns:a16="http://schemas.microsoft.com/office/drawing/2014/main" id="{BC0F748C-DF02-0D59-3692-C14AF2165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97" y="1862059"/>
            <a:ext cx="9136650" cy="695468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4889163A-53D6-0436-DB47-ECC76889D1C3}"/>
              </a:ext>
            </a:extLst>
          </p:cNvPr>
          <p:cNvSpPr/>
          <p:nvPr/>
        </p:nvSpPr>
        <p:spPr>
          <a:xfrm flipV="1">
            <a:off x="9678547" y="4909253"/>
            <a:ext cx="924665" cy="11582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97F3B9BA-948C-8E0E-97A7-C1585A7A8E50}"/>
              </a:ext>
            </a:extLst>
          </p:cNvPr>
          <p:cNvGraphicFramePr>
            <a:graphicFrameLocks noGrp="1"/>
          </p:cNvGraphicFramePr>
          <p:nvPr>
            <p:extLst>
              <p:ext uri="{D42A27DB-BD31-4B8C-83A1-F6EECF244321}">
                <p14:modId xmlns:p14="http://schemas.microsoft.com/office/powerpoint/2010/main" val="147185146"/>
              </p:ext>
            </p:extLst>
          </p:nvPr>
        </p:nvGraphicFramePr>
        <p:xfrm>
          <a:off x="10603212" y="2005950"/>
          <a:ext cx="6972031" cy="6666904"/>
        </p:xfrm>
        <a:graphic>
          <a:graphicData uri="http://schemas.openxmlformats.org/drawingml/2006/table">
            <a:tbl>
              <a:tblPr/>
              <a:tblGrid>
                <a:gridCol w="759904">
                  <a:extLst>
                    <a:ext uri="{9D8B030D-6E8A-4147-A177-3AD203B41FA5}">
                      <a16:colId xmlns:a16="http://schemas.microsoft.com/office/drawing/2014/main" val="3855612462"/>
                    </a:ext>
                  </a:extLst>
                </a:gridCol>
                <a:gridCol w="1015146">
                  <a:extLst>
                    <a:ext uri="{9D8B030D-6E8A-4147-A177-3AD203B41FA5}">
                      <a16:colId xmlns:a16="http://schemas.microsoft.com/office/drawing/2014/main" val="389628804"/>
                    </a:ext>
                  </a:extLst>
                </a:gridCol>
                <a:gridCol w="1213042">
                  <a:extLst>
                    <a:ext uri="{9D8B030D-6E8A-4147-A177-3AD203B41FA5}">
                      <a16:colId xmlns:a16="http://schemas.microsoft.com/office/drawing/2014/main" val="3257846702"/>
                    </a:ext>
                  </a:extLst>
                </a:gridCol>
                <a:gridCol w="1575583">
                  <a:extLst>
                    <a:ext uri="{9D8B030D-6E8A-4147-A177-3AD203B41FA5}">
                      <a16:colId xmlns:a16="http://schemas.microsoft.com/office/drawing/2014/main" val="1397210181"/>
                    </a:ext>
                  </a:extLst>
                </a:gridCol>
                <a:gridCol w="2408356">
                  <a:extLst>
                    <a:ext uri="{9D8B030D-6E8A-4147-A177-3AD203B41FA5}">
                      <a16:colId xmlns:a16="http://schemas.microsoft.com/office/drawing/2014/main" val="564699149"/>
                    </a:ext>
                  </a:extLst>
                </a:gridCol>
              </a:tblGrid>
              <a:tr h="429783">
                <a:tc>
                  <a:txBody>
                    <a:bodyPr/>
                    <a:lstStyle/>
                    <a:p>
                      <a:pPr rtl="0" fontAlgn="t">
                        <a:spcAft>
                          <a:spcPts val="800"/>
                        </a:spcAft>
                        <a:buNone/>
                      </a:pPr>
                      <a:r>
                        <a:rPr lang="en-US" sz="1200" b="1" i="0" u="none" strike="noStrike">
                          <a:solidFill>
                            <a:srgbClr val="000000"/>
                          </a:solidFill>
                          <a:effectLst/>
                          <a:latin typeface="Cambria" panose="02040503050406030204" pitchFamily="18" charset="0"/>
                        </a:rPr>
                        <a:t>Threat ID</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1" i="0" u="none" strike="noStrike">
                          <a:solidFill>
                            <a:srgbClr val="000000"/>
                          </a:solidFill>
                          <a:effectLst/>
                          <a:latin typeface="Cambria" panose="02040503050406030204" pitchFamily="18" charset="0"/>
                        </a:rPr>
                        <a:t>Threat Vector</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1" i="0" u="none" strike="noStrike" dirty="0">
                          <a:solidFill>
                            <a:srgbClr val="000000"/>
                          </a:solidFill>
                          <a:effectLst/>
                          <a:latin typeface="Cambria" panose="02040503050406030204" pitchFamily="18" charset="0"/>
                        </a:rPr>
                        <a:t>DFD Component</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1" i="0" u="none" strike="noStrike">
                          <a:solidFill>
                            <a:srgbClr val="000000"/>
                          </a:solidFill>
                          <a:effectLst/>
                          <a:latin typeface="Cambria" panose="02040503050406030204" pitchFamily="18" charset="0"/>
                        </a:rPr>
                        <a:t>Asset at Risk</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1" i="0" u="none" strike="noStrike">
                          <a:solidFill>
                            <a:srgbClr val="000000"/>
                          </a:solidFill>
                          <a:effectLst/>
                          <a:latin typeface="Cambria" panose="02040503050406030204" pitchFamily="18" charset="0"/>
                        </a:rPr>
                        <a:t>Threat Description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0245593"/>
                  </a:ext>
                </a:extLst>
              </a:tr>
              <a:tr h="488165">
                <a:tc>
                  <a:txBody>
                    <a:bodyPr/>
                    <a:lstStyle/>
                    <a:p>
                      <a:pPr rtl="0" fontAlgn="t">
                        <a:buNone/>
                      </a:pPr>
                      <a:r>
                        <a:rPr lang="en-US" sz="1200" b="0" i="0" u="none" strike="noStrike">
                          <a:solidFill>
                            <a:srgbClr val="000000"/>
                          </a:solidFill>
                          <a:effectLst/>
                          <a:latin typeface="Cambria" panose="02040503050406030204" pitchFamily="18" charset="0"/>
                        </a:rPr>
                        <a:t>T-LLM08-01</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Injection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Service</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Embedding pipeline integrity</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Adversarial inputs crafted to embed malicious semantics</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4073940"/>
                  </a:ext>
                </a:extLst>
              </a:tr>
              <a:tr h="0">
                <a:tc>
                  <a:txBody>
                    <a:bodyPr/>
                    <a:lstStyle/>
                    <a:p>
                      <a:pPr rtl="0" fontAlgn="t">
                        <a:buNone/>
                      </a:pPr>
                      <a:r>
                        <a:rPr lang="en-US" sz="1200" b="0" i="0" u="none" strike="noStrike">
                          <a:solidFill>
                            <a:srgbClr val="000000"/>
                          </a:solidFill>
                          <a:effectLst/>
                          <a:latin typeface="Cambria" panose="02040503050406030204" pitchFamily="18" charset="0"/>
                        </a:rPr>
                        <a:t>T-LLM08-02</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Vector Poisoning</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Vector Database</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Vector store integrity</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Insertion of poisoned or misleading embeddings to distort retrieval</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5658466"/>
                  </a:ext>
                </a:extLst>
              </a:tr>
              <a:tr h="592200">
                <a:tc>
                  <a:txBody>
                    <a:bodyPr/>
                    <a:lstStyle/>
                    <a:p>
                      <a:pPr rtl="0" fontAlgn="t">
                        <a:buNone/>
                      </a:pPr>
                      <a:r>
                        <a:rPr lang="en-US" sz="1200" b="0" i="0" u="none" strike="noStrike" dirty="0">
                          <a:solidFill>
                            <a:srgbClr val="000000"/>
                          </a:solidFill>
                          <a:effectLst/>
                          <a:latin typeface="Cambria" panose="02040503050406030204" pitchFamily="18" charset="0"/>
                        </a:rPr>
                        <a:t>T-LLM08-03</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Semantic Drift</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Retriever Plugin Layer</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Trust boundary: User → Retriever → LLM</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Inputs cause retrieval of semantically misleading content</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2375984"/>
                  </a:ext>
                </a:extLst>
              </a:tr>
              <a:tr h="612663">
                <a:tc>
                  <a:txBody>
                    <a:bodyPr/>
                    <a:lstStyle/>
                    <a:p>
                      <a:pPr rtl="0" fontAlgn="t">
                        <a:buNone/>
                      </a:pPr>
                      <a:r>
                        <a:rPr lang="en-US" sz="1200" b="0" i="0" u="none" strike="noStrike">
                          <a:solidFill>
                            <a:srgbClr val="000000"/>
                          </a:solidFill>
                          <a:effectLst/>
                          <a:latin typeface="Cambria" panose="02040503050406030204" pitchFamily="18" charset="0"/>
                        </a:rPr>
                        <a:t>T-LLM08-04</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Context Contamination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Prompt Orchestrator / Router</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Internal vector context</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Malicious context blended into legitimate prompts via retrieved vectors</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604727"/>
                  </a:ext>
                </a:extLst>
              </a:tr>
              <a:tr h="696236">
                <a:tc>
                  <a:txBody>
                    <a:bodyPr/>
                    <a:lstStyle/>
                    <a:p>
                      <a:pPr rtl="0" fontAlgn="t">
                        <a:buNone/>
                      </a:pPr>
                      <a:r>
                        <a:rPr lang="en-US" sz="1200" b="0" i="0" u="none" strike="noStrike">
                          <a:solidFill>
                            <a:srgbClr val="000000"/>
                          </a:solidFill>
                          <a:effectLst/>
                          <a:latin typeface="Cambria" panose="02040503050406030204" pitchFamily="18" charset="0"/>
                        </a:rPr>
                        <a:t>T-LLM08-05</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Latent Execution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LLM (Foundation Model)</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Inference logic</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Adversarial embeddings activate under specific inference conditions</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706327"/>
                  </a:ext>
                </a:extLst>
              </a:tr>
              <a:tr h="696236">
                <a:tc>
                  <a:txBody>
                    <a:bodyPr/>
                    <a:lstStyle/>
                    <a:p>
                      <a:pPr rtl="0" fontAlgn="t">
                        <a:buNone/>
                      </a:pPr>
                      <a:r>
                        <a:rPr lang="en-US" sz="1200" b="0" i="0" u="none" strike="noStrike">
                          <a:solidFill>
                            <a:srgbClr val="000000"/>
                          </a:solidFill>
                          <a:effectLst/>
                          <a:latin typeface="Cambria" panose="02040503050406030204" pitchFamily="18" charset="0"/>
                        </a:rPr>
                        <a:t>T-LLM08-06</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Unauthorized Embedding Access</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Vector Database</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access control</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Exploitation of weak or missing authorization controls to read/write embeddings</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0916221"/>
                  </a:ext>
                </a:extLst>
              </a:tr>
              <a:tr h="696236">
                <a:tc>
                  <a:txBody>
                    <a:bodyPr/>
                    <a:lstStyle/>
                    <a:p>
                      <a:pPr rtl="0" fontAlgn="t">
                        <a:buNone/>
                      </a:pPr>
                      <a:r>
                        <a:rPr lang="en-US" sz="1200" b="0" i="0" u="none" strike="noStrike">
                          <a:solidFill>
                            <a:srgbClr val="000000"/>
                          </a:solidFill>
                          <a:effectLst/>
                          <a:latin typeface="Cambria" panose="02040503050406030204" pitchFamily="18" charset="0"/>
                        </a:rPr>
                        <a:t>T-LLM08-07</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Vector Source Spoofing</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Ingestion Pipeline (Not Shown)</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ingestion integrity</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Insertion of embeddings from unauthenticated or spoofed data sources</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9678726"/>
                  </a:ext>
                </a:extLst>
              </a:tr>
              <a:tr h="800271">
                <a:tc>
                  <a:txBody>
                    <a:bodyPr/>
                    <a:lstStyle/>
                    <a:p>
                      <a:pPr rtl="0" fontAlgn="t">
                        <a:buNone/>
                      </a:pPr>
                      <a:r>
                        <a:rPr lang="en-US" sz="1200" b="0" i="0" u="none" strike="noStrike">
                          <a:solidFill>
                            <a:srgbClr val="000000"/>
                          </a:solidFill>
                          <a:effectLst/>
                          <a:latin typeface="Cambria" panose="02040503050406030204" pitchFamily="18" charset="0"/>
                        </a:rPr>
                        <a:t>T-LLM08-08</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Embedding Integrity Bypass</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Service</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verification logic</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Insertion of altered or backdoored vectors bypassing integrity validation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462344"/>
                  </a:ext>
                </a:extLst>
              </a:tr>
              <a:tr h="612663">
                <a:tc>
                  <a:txBody>
                    <a:bodyPr/>
                    <a:lstStyle/>
                    <a:p>
                      <a:pPr rtl="0" fontAlgn="t">
                        <a:buNone/>
                      </a:pPr>
                      <a:r>
                        <a:rPr lang="en-US" sz="1200" b="0" i="0" u="none" strike="noStrike">
                          <a:solidFill>
                            <a:srgbClr val="000000"/>
                          </a:solidFill>
                          <a:effectLst/>
                          <a:latin typeface="Cambria" panose="02040503050406030204" pitchFamily="18" charset="0"/>
                        </a:rPr>
                        <a:t>T-LLM08-09</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Unsafe Embedding Serialization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Storage &amp; Memory Layer (Not Shown)</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storage safety</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Exploitation of deserialization flaws in vector parsing routines</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6703362"/>
                  </a:ext>
                </a:extLst>
              </a:tr>
              <a:tr h="612663">
                <a:tc>
                  <a:txBody>
                    <a:bodyPr/>
                    <a:lstStyle/>
                    <a:p>
                      <a:pPr rtl="0" fontAlgn="t">
                        <a:buNone/>
                      </a:pPr>
                      <a:r>
                        <a:rPr lang="en-US" sz="1200" b="0" i="0" u="none" strike="noStrike">
                          <a:solidFill>
                            <a:srgbClr val="000000"/>
                          </a:solidFill>
                          <a:effectLst/>
                          <a:latin typeface="Cambria" panose="02040503050406030204" pitchFamily="18" charset="0"/>
                        </a:rPr>
                        <a:t>T-LLM08-10</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Response Encoding Flaw</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Prompt Router / Application Layer</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a:solidFill>
                            <a:srgbClr val="000000"/>
                          </a:solidFill>
                          <a:effectLst/>
                          <a:latin typeface="Cambria" panose="02040503050406030204" pitchFamily="18" charset="0"/>
                        </a:rPr>
                        <a:t>Embedding output fidelity</a:t>
                      </a:r>
                      <a:endParaRPr lang="en-US" sz="120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rtl="0" fontAlgn="t">
                        <a:buNone/>
                      </a:pPr>
                      <a:r>
                        <a:rPr lang="en-US" sz="1200" b="0" i="0" u="none" strike="noStrike" dirty="0">
                          <a:solidFill>
                            <a:srgbClr val="000000"/>
                          </a:solidFill>
                          <a:effectLst/>
                          <a:latin typeface="Cambria" panose="02040503050406030204" pitchFamily="18" charset="0"/>
                        </a:rPr>
                        <a:t>Embedding output reused in prompts without proper encoding or filtering</a:t>
                      </a:r>
                      <a:endParaRPr lang="en-US" sz="1200" dirty="0">
                        <a:effectLst/>
                      </a:endParaRPr>
                    </a:p>
                  </a:txBody>
                  <a:tcPr marL="32012" marR="32012" marT="32012" marB="3201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6224825"/>
                  </a:ext>
                </a:extLst>
              </a:tr>
            </a:tbl>
          </a:graphicData>
        </a:graphic>
      </p:graphicFrame>
      <p:sp>
        <p:nvSpPr>
          <p:cNvPr id="10" name="Right Arrow 9">
            <a:extLst>
              <a:ext uri="{FF2B5EF4-FFF2-40B4-BE49-F238E27FC236}">
                <a16:creationId xmlns:a16="http://schemas.microsoft.com/office/drawing/2014/main" id="{D1DDAB8C-57EB-993E-FACD-6B2728812AEC}"/>
              </a:ext>
            </a:extLst>
          </p:cNvPr>
          <p:cNvSpPr/>
          <p:nvPr/>
        </p:nvSpPr>
        <p:spPr>
          <a:xfrm>
            <a:off x="712757" y="6461760"/>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EI</a:t>
            </a:r>
          </a:p>
        </p:txBody>
      </p:sp>
      <p:sp>
        <p:nvSpPr>
          <p:cNvPr id="11" name="Right Arrow 10">
            <a:extLst>
              <a:ext uri="{FF2B5EF4-FFF2-40B4-BE49-F238E27FC236}">
                <a16:creationId xmlns:a16="http://schemas.microsoft.com/office/drawing/2014/main" id="{F71D1672-4530-646F-B7AA-E1AFE0435392}"/>
              </a:ext>
            </a:extLst>
          </p:cNvPr>
          <p:cNvSpPr/>
          <p:nvPr/>
        </p:nvSpPr>
        <p:spPr>
          <a:xfrm>
            <a:off x="1247304" y="8126998"/>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VP</a:t>
            </a:r>
          </a:p>
        </p:txBody>
      </p:sp>
    </p:spTree>
    <p:extLst>
      <p:ext uri="{BB962C8B-B14F-4D97-AF65-F5344CB8AC3E}">
        <p14:creationId xmlns:p14="http://schemas.microsoft.com/office/powerpoint/2010/main" val="329752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theme/theme1.xml><?xml version="1.0" encoding="utf-8"?>
<a:theme xmlns:a="http://schemas.openxmlformats.org/drawingml/2006/main" name="Office Theme">
  <a:themeElements>
    <a:clrScheme name="Personalizzati 2">
      <a:dk1>
        <a:srgbClr val="000000"/>
      </a:dk1>
      <a:lt1>
        <a:srgbClr val="F7F7F7"/>
      </a:lt1>
      <a:dk2>
        <a:srgbClr val="0000FF"/>
      </a:dk2>
      <a:lt2>
        <a:srgbClr val="F7F7F7"/>
      </a:lt2>
      <a:accent1>
        <a:srgbClr val="0000FF"/>
      </a:accent1>
      <a:accent2>
        <a:srgbClr val="4995FC"/>
      </a:accent2>
      <a:accent3>
        <a:srgbClr val="7BD3F8"/>
      </a:accent3>
      <a:accent4>
        <a:srgbClr val="A6DDF8"/>
      </a:accent4>
      <a:accent5>
        <a:srgbClr val="B1C6FA"/>
      </a:accent5>
      <a:accent6>
        <a:srgbClr val="D2DCF8"/>
      </a:accent6>
      <a:hlink>
        <a:srgbClr val="00A0E6"/>
      </a:hlink>
      <a:folHlink>
        <a:srgbClr val="923DF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04A3D106B82841939A7CAAA020629C" ma:contentTypeVersion="4" ma:contentTypeDescription="Create a new document." ma:contentTypeScope="" ma:versionID="c90f576e5e2dfd08c9cf6d84b8d3a225">
  <xsd:schema xmlns:xsd="http://www.w3.org/2001/XMLSchema" xmlns:xs="http://www.w3.org/2001/XMLSchema" xmlns:p="http://schemas.microsoft.com/office/2006/metadata/properties" xmlns:ns2="03655f35-7759-44d6-a0e6-0138913989af" targetNamespace="http://schemas.microsoft.com/office/2006/metadata/properties" ma:root="true" ma:fieldsID="8cef0250057f04016762a8d1bf9e89d1" ns2:_="">
    <xsd:import namespace="03655f35-7759-44d6-a0e6-0138913989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655f35-7759-44d6-a0e6-0138913989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2AC691-06C8-4E60-B667-839E63746316}">
  <ds:schemaRef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schemas.microsoft.com/office/infopath/2007/PartnerControls"/>
    <ds:schemaRef ds:uri="03655f35-7759-44d6-a0e6-0138913989af"/>
    <ds:schemaRef ds:uri="http://purl.org/dc/dcmitype/"/>
  </ds:schemaRefs>
</ds:datastoreItem>
</file>

<file path=customXml/itemProps2.xml><?xml version="1.0" encoding="utf-8"?>
<ds:datastoreItem xmlns:ds="http://schemas.openxmlformats.org/officeDocument/2006/customXml" ds:itemID="{3EA97D1F-978C-47F0-8328-15F0C7FC6D53}">
  <ds:schemaRefs>
    <ds:schemaRef ds:uri="http://schemas.microsoft.com/sharepoint/v3/contenttype/forms"/>
  </ds:schemaRefs>
</ds:datastoreItem>
</file>

<file path=customXml/itemProps3.xml><?xml version="1.0" encoding="utf-8"?>
<ds:datastoreItem xmlns:ds="http://schemas.openxmlformats.org/officeDocument/2006/customXml" ds:itemID="{81DB592D-0B05-4F4B-BF9E-A8C7845561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655f35-7759-44d6-a0e6-0138913989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12315</TotalTime>
  <Words>2691</Words>
  <Application>Microsoft Macintosh PowerPoint</Application>
  <PresentationFormat>Personalizzato</PresentationFormat>
  <Paragraphs>262</Paragraphs>
  <Slides>12</Slides>
  <Notes>10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12</vt:i4>
      </vt:variant>
    </vt:vector>
  </HeadingPairs>
  <TitlesOfParts>
    <vt:vector size="20" baseType="lpstr">
      <vt:lpstr>Lato</vt:lpstr>
      <vt:lpstr>Montserrat</vt:lpstr>
      <vt:lpstr>Montserrat Light</vt:lpstr>
      <vt:lpstr>Cambria</vt:lpstr>
      <vt:lpstr>Arial</vt:lpstr>
      <vt:lpstr>Clash Grotesk</vt:lpstr>
      <vt:lpstr>Calibri</vt:lpstr>
      <vt:lpstr>Office Theme</vt:lpstr>
      <vt:lpstr>Threat Modeling AI and Blockchain Applications: Security by Design for Emerging Technologies</vt:lpstr>
      <vt:lpstr>Table Of Contents</vt:lpstr>
      <vt:lpstr>My OWASP Journey</vt:lpstr>
      <vt:lpstr>Security By Design of Emerging Technologies</vt:lpstr>
      <vt:lpstr>Let’s Start With the Architecture</vt:lpstr>
      <vt:lpstr>PASTA Threat Modeling</vt:lpstr>
      <vt:lpstr>Distributed Application (dApp) Threat Model</vt:lpstr>
      <vt:lpstr>AI Threat Model (High Level Attack Surface)</vt:lpstr>
      <vt:lpstr>AI Threat Model (Chatbot LLM, Threat LLM08, Detail Level) </vt:lpstr>
      <vt:lpstr>Runtime Threat Modeling &amp; AI Threat Modeling Tools</vt:lpstr>
      <vt:lpstr>Key Takeaways And Call For Action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USER</dc:creator>
  <cp:lastModifiedBy>Laura Ariu</cp:lastModifiedBy>
  <cp:revision>39</cp:revision>
  <cp:lastPrinted>2019-11-28T07:10:57Z</cp:lastPrinted>
  <dcterms:created xsi:type="dcterms:W3CDTF">2019-09-05T16:40:00Z</dcterms:created>
  <dcterms:modified xsi:type="dcterms:W3CDTF">2025-06-13T10:24:20Z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0x0101003D04A3D106B82841939A7CAAA020629C</vt:lpwstr>
  </property>
  <property fmtid="{D5CDD505-2E9C-101B-9397-08002B2CF9AE}" pid="3" name="MediaServiceImageTags">
    <vt:lpwstr/>
  </property>
  <property fmtid="{D5CDD505-2E9C-101B-9397-08002B2CF9AE}" pid="4" name="Order">
    <vt:r8>35486200</vt:r8>
  </property>
  <property fmtid="{D5CDD505-2E9C-101B-9397-08002B2CF9AE}" pid="5" name="_ExtendedDescription">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ies>
</file>